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45EB6CF-0B2F-4007-907C-ED4538BCF1C4}">
          <p14:sldIdLst>
            <p14:sldId id="256"/>
            <p14:sldId id="257"/>
            <p14:sldId id="261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30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1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5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8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2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3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5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3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E443D9-C919-4688-BE55-53AC195E3F9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D94954-D711-4488-9D4F-2D051DC31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41575" y="1850835"/>
            <a:ext cx="8272273" cy="3864166"/>
          </a:xfrm>
        </p:spPr>
        <p:txBody>
          <a:bodyPr>
            <a:normAutofit/>
          </a:bodyPr>
          <a:lstStyle/>
          <a:p>
            <a:r>
              <a:rPr lang="hu-HU" sz="4700" b="1" dirty="0"/>
              <a:t>Kártérítés a vállalkozási szerződés hibás teljesítése esetén, vállalkozói díjviták és </a:t>
            </a:r>
            <a:br>
              <a:rPr lang="en-US" sz="4700" b="1" dirty="0"/>
            </a:br>
            <a:r>
              <a:rPr lang="hu-HU" sz="4700" b="1" dirty="0"/>
              <a:t>a késedelem</a:t>
            </a:r>
            <a:br>
              <a:rPr lang="en-US" sz="4700" dirty="0"/>
            </a:b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411472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hibás teljesítésnél is irányadó jogintézmények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/>
              <a:t>Közbenső szerződésszegés</a:t>
            </a:r>
            <a:endParaRPr lang="en-US" sz="2200" dirty="0"/>
          </a:p>
          <a:p>
            <a:pPr marL="542925" algn="just">
              <a:buFont typeface="Wingdings" panose="05000000000000000000" pitchFamily="2" charset="2"/>
              <a:buChar char="§"/>
            </a:pPr>
            <a:r>
              <a:rPr lang="hu-HU" sz="2200" dirty="0"/>
              <a:t>Intézkedés vagy nyilatkozat elmulasztása, amelyek a másik fél szerződésszerű teljesítéséhez szükségesek. Kizárja a másik fél szerződésszegését az adott körben.</a:t>
            </a:r>
            <a:endParaRPr lang="en-US" sz="2200" dirty="0"/>
          </a:p>
          <a:p>
            <a:pPr marL="257175" indent="0">
              <a:buNone/>
            </a:pPr>
            <a:r>
              <a:rPr lang="hu-HU" sz="2200" dirty="0"/>
              <a:t>BDT2008.1747.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38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hibás teljesítésnél is irányadó jogintézmények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/>
              <a:t>Előzetes szerződésszegés</a:t>
            </a:r>
            <a:endParaRPr lang="en-US" sz="2200" dirty="0"/>
          </a:p>
          <a:p>
            <a:pPr marL="542925">
              <a:buFont typeface="Wingdings" panose="05000000000000000000" pitchFamily="2" charset="2"/>
              <a:buChar char="§"/>
            </a:pPr>
            <a:r>
              <a:rPr lang="en-US" sz="2200" dirty="0"/>
              <a:t>E</a:t>
            </a:r>
            <a:r>
              <a:rPr lang="hu-HU" sz="2200" dirty="0"/>
              <a:t>lőre látható, nyilvánvaló késedelem - ha nem áll a jogosult érdekében a teljesítés, gyakorolhatja a késedelemből eredő jogokat ( elállás, kártérítés)</a:t>
            </a:r>
            <a:endParaRPr lang="en-US" sz="2200" dirty="0"/>
          </a:p>
          <a:p>
            <a:pPr marL="542925" algn="just">
              <a:buFont typeface="Wingdings" panose="05000000000000000000" pitchFamily="2" charset="2"/>
              <a:buChar char="§"/>
            </a:pPr>
            <a:r>
              <a:rPr lang="en-US" sz="2200" dirty="0"/>
              <a:t>E</a:t>
            </a:r>
            <a:r>
              <a:rPr lang="hu-HU" sz="2200" dirty="0"/>
              <a:t>lőre látható, nyilvánvaló hibás teljesítés - határidő tűzésével a jogosult felszólítást ad a kijavítása, kicserélésre, ha ez eredménytelen, gyakorolhatja a hibás teljesítésből eredő jogokat.</a:t>
            </a:r>
            <a:endParaRPr lang="en-US" sz="2200" dirty="0"/>
          </a:p>
          <a:p>
            <a:pPr marL="257175" indent="0">
              <a:buNone/>
            </a:pPr>
            <a:r>
              <a:rPr lang="hu-HU" sz="2200" dirty="0"/>
              <a:t>BDT.2015.3299.I., EDB2013.P.15.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72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hibás teljesítésnél is irányadó jogintézmények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1582" y="2506690"/>
            <a:ext cx="10148835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/>
              <a:t>c) a jogkövetkezmények korlátozása, kizárása. </a:t>
            </a:r>
          </a:p>
          <a:p>
            <a:pPr marL="0" indent="0" algn="just">
              <a:buNone/>
            </a:pPr>
            <a:r>
              <a:rPr lang="hu-HU" sz="2200" dirty="0"/>
              <a:t>pl. összegszerűségi korlát, a kártérítés mértékének maximálása, egyes kártípusok (pl. elmaradt hasznok stb.) kizárása a kártérítési felelősség köréből.</a:t>
            </a:r>
            <a:endParaRPr lang="en-US" sz="2200" dirty="0"/>
          </a:p>
          <a:p>
            <a:r>
              <a:rPr lang="hu-HU" sz="2200" dirty="0"/>
              <a:t>Korlátja: </a:t>
            </a:r>
            <a:endParaRPr lang="en-US" sz="2200" dirty="0"/>
          </a:p>
          <a:p>
            <a:pPr marL="542925" indent="-180975" algn="just">
              <a:buFont typeface="Wingdings" panose="05000000000000000000" pitchFamily="2" charset="2"/>
              <a:buChar char="§"/>
            </a:pPr>
            <a:r>
              <a:rPr lang="hu-HU" sz="2000" dirty="0"/>
              <a:t>A szándékosan okozott, továbbá emberi életet, testi épséget vagy egészséget megkárosító szerződésszegésért való felelősséget korlátozó vagy kizáró szerződési kikötés semmis.</a:t>
            </a:r>
            <a:endParaRPr lang="en-US" sz="2000" dirty="0"/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hu-HU" sz="2000" dirty="0"/>
              <a:t>A Ptk. alapelvei, illetve az érvénytelenségre vonatkozó szabályok.</a:t>
            </a:r>
            <a:endParaRPr lang="en-US" sz="2000" dirty="0"/>
          </a:p>
          <a:p>
            <a:pPr marL="361950" indent="0">
              <a:buNone/>
            </a:pPr>
            <a:endParaRPr lang="en-US" sz="2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669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hibás teljesítésnél is irányadó jogintézmények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200" dirty="0"/>
              <a:t>Nem tiltja a súlyos gondatlansággal és a bűncselekménnyel okozott szerződésszegés korlátozását, az sem szükséges, hogy a korlátozás miatt megfelelő ellentételezés legyen. De! A felelősségkorlátozásnak egyértelműnek kell lennie. Akár utólag is lehet. </a:t>
            </a:r>
            <a:endParaRPr lang="en-US" sz="2200" dirty="0"/>
          </a:p>
          <a:p>
            <a:pPr marL="0" indent="0">
              <a:buNone/>
            </a:pPr>
            <a:r>
              <a:rPr lang="hu-HU" sz="2200" dirty="0"/>
              <a:t>Győri Ítélőtábla Gf.20.082/2023/5.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845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hibás teljesítés fogalmi eleme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621" y="2526789"/>
            <a:ext cx="9976757" cy="38740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600" dirty="0"/>
              <a:t>A Ptk. elválasztja a hibás teljesítést mint nevesített szerződésszegési esetet a hibás teljesítés jogkövetkezményeitől.</a:t>
            </a:r>
            <a:endParaRPr lang="en-US" sz="2600" dirty="0"/>
          </a:p>
          <a:p>
            <a:r>
              <a:rPr lang="hu-HU" sz="2600" dirty="0"/>
              <a:t>A hibás teljesítés fogalmi elemei </a:t>
            </a:r>
            <a:endParaRPr lang="en-US" sz="2600" dirty="0"/>
          </a:p>
          <a:p>
            <a:pPr marL="893763" lvl="0" indent="-350838">
              <a:buFont typeface="+mj-lt"/>
              <a:buAutoNum type="alphaLcParenR"/>
            </a:pPr>
            <a:r>
              <a:rPr lang="hu-HU" sz="2600" dirty="0"/>
              <a:t>bármely szolgáltatás ( nem csak dolog! ) </a:t>
            </a:r>
            <a:endParaRPr lang="en-US" sz="2600" dirty="0"/>
          </a:p>
          <a:p>
            <a:pPr marL="893763" lvl="0" indent="-350838" algn="just">
              <a:buFont typeface="+mj-lt"/>
              <a:buAutoNum type="alphaLcParenR"/>
            </a:pPr>
            <a:r>
              <a:rPr lang="hu-HU" sz="2600" dirty="0"/>
              <a:t>a </a:t>
            </a:r>
            <a:r>
              <a:rPr lang="hu-HU" sz="2600" i="1" dirty="0"/>
              <a:t>teljesítés</a:t>
            </a:r>
            <a:r>
              <a:rPr lang="hu-HU" sz="2600" dirty="0"/>
              <a:t> időpontjában - Nem hibás a teljesítés, ha bizonyítja, hogy a jogosult a hibát a szerződéskötés időpontjában ismerte. A hibás teljesítés nem egyenlő a hibás dologgal!</a:t>
            </a:r>
            <a:endParaRPr lang="en-US" sz="2600" dirty="0"/>
          </a:p>
          <a:p>
            <a:r>
              <a:rPr lang="hu-HU" sz="2600" dirty="0"/>
              <a:t>Ismert, felismerhető hiba. EBH2013.P.17.</a:t>
            </a:r>
            <a:endParaRPr lang="en-US" sz="2600" dirty="0"/>
          </a:p>
          <a:p>
            <a:r>
              <a:rPr lang="hu-HU" sz="2600" dirty="0"/>
              <a:t>Megvizsgálási kötelezettség nincs, de a kellő körültekintés követelménye érvényesül. </a:t>
            </a:r>
            <a:endParaRPr lang="en-US" sz="2600" dirty="0"/>
          </a:p>
          <a:p>
            <a:pPr algn="just"/>
            <a:r>
              <a:rPr lang="hu-HU" sz="2600" dirty="0"/>
              <a:t>Nem zárja ki a hibás teljesítést az ismert hiba, pl. a kötelezett a </a:t>
            </a:r>
            <a:r>
              <a:rPr lang="hu-HU" sz="2600" dirty="0" err="1"/>
              <a:t>szerződésköteskor</a:t>
            </a:r>
            <a:r>
              <a:rPr lang="hu-HU" sz="2600" dirty="0"/>
              <a:t> vállalja,</a:t>
            </a:r>
            <a:r>
              <a:rPr lang="en-US" sz="2600" dirty="0"/>
              <a:t> </a:t>
            </a:r>
            <a:r>
              <a:rPr lang="hu-HU" sz="2600" dirty="0"/>
              <a:t>hogy az ismert hibát a teljesítésig kiküszöböli. Ha nem végzi el, fennáll a hibás teljesítés</a:t>
            </a:r>
            <a:r>
              <a:rPr lang="hu-H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3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hibás teljesítés fogalmi eleme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4579" y="2556932"/>
            <a:ext cx="9601196" cy="3612756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lphaLcParenR" startAt="3"/>
            </a:pPr>
            <a:r>
              <a:rPr lang="hu-HU" dirty="0"/>
              <a:t>nem felel meg a jogszabályban/szerződésben megállapított </a:t>
            </a:r>
            <a:r>
              <a:rPr lang="hu-HU" u="sng" dirty="0"/>
              <a:t>minőségi</a:t>
            </a:r>
            <a:r>
              <a:rPr lang="hu-HU" dirty="0"/>
              <a:t> követelményeknek –  háromszintű követelményrendszer - 1/2012 PK.  </a:t>
            </a:r>
            <a:endParaRPr lang="en-US" dirty="0"/>
          </a:p>
          <a:p>
            <a:pPr marL="803275">
              <a:buFont typeface="Wingdings" panose="05000000000000000000" pitchFamily="2" charset="2"/>
              <a:buChar char="§"/>
            </a:pPr>
            <a:r>
              <a:rPr lang="hu-HU" dirty="0"/>
              <a:t>A hibás teljesítés szabályai főszabály szerint </a:t>
            </a:r>
            <a:r>
              <a:rPr lang="hu-HU" dirty="0" err="1"/>
              <a:t>diszpozitívak</a:t>
            </a:r>
            <a:r>
              <a:rPr lang="hu-HU" dirty="0"/>
              <a:t>. 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De! Beépítésre kerültek a fogyasztót védő kógens szabályok:</a:t>
            </a:r>
            <a:endParaRPr lang="en-US" dirty="0"/>
          </a:p>
          <a:p>
            <a:pPr marL="712788">
              <a:buFont typeface="Wingdings" panose="05000000000000000000" pitchFamily="2" charset="2"/>
              <a:buChar char="§"/>
            </a:pPr>
            <a:r>
              <a:rPr lang="hu-HU" dirty="0"/>
              <a:t>hibás teljesítés vélelme  6:158.§ - ingatlan esetében is. </a:t>
            </a:r>
          </a:p>
          <a:p>
            <a:pPr marL="712788" algn="just">
              <a:buFont typeface="Wingdings" panose="05000000000000000000" pitchFamily="2" charset="2"/>
              <a:buChar char="§"/>
            </a:pPr>
            <a:r>
              <a:rPr lang="hu-HU" dirty="0"/>
              <a:t>A </a:t>
            </a:r>
            <a:r>
              <a:rPr lang="en-US" dirty="0"/>
              <a:t>s</a:t>
            </a:r>
            <a:r>
              <a:rPr lang="hu-HU" dirty="0" err="1"/>
              <a:t>zerződésszegésért</a:t>
            </a:r>
            <a:r>
              <a:rPr lang="hu-HU" dirty="0"/>
              <a:t> való felelősség korlátozása és kizárása a vállalkozásnál a közreműködőért való felelősségért.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7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hibás teljesítés fogalmi eleme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66865" y="2587077"/>
            <a:ext cx="9858269" cy="3318936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Külön szabály az eredménykötelemre</a:t>
            </a:r>
            <a:endParaRPr lang="en-US" dirty="0"/>
          </a:p>
          <a:p>
            <a:pPr marL="622300" algn="just"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hu-HU" dirty="0"/>
              <a:t>Az eredmény elmaradása a díjigényt érinti, önmagában azonban az eredmény elmaradása nem váltja ki - szemben az ún. eredményfelelősséggel - a szerződésszegés kártérítési felelősség jogkövetkezményeit.</a:t>
            </a:r>
            <a:endParaRPr lang="en-US" dirty="0"/>
          </a:p>
          <a:p>
            <a:pPr marL="622300" algn="just"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hu-HU" dirty="0"/>
              <a:t>Az eredmény elmaradása önmagában nem eredményfelelősség. A vállalkozó kimentheti magát.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9985" y="1173050"/>
            <a:ext cx="10812027" cy="1303867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hibás teljesítéshez kapcsolódó szerződésszegés jogkövetkezménye</a:t>
            </a:r>
            <a:br>
              <a:rPr lang="en-US" dirty="0"/>
            </a:br>
            <a:r>
              <a:rPr lang="hu-HU" sz="3300" b="1" dirty="0"/>
              <a:t>-kellékszavatosság és kártérítés</a:t>
            </a:r>
            <a:br>
              <a:rPr lang="en-US" dirty="0"/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 bíróság nincs kötve a választott kellékszavatossági joghoz, de nem alkalmazhat olyat, ami ellen mindkét fél tiltakozik. </a:t>
            </a:r>
            <a:endParaRPr lang="en-US" dirty="0"/>
          </a:p>
          <a:p>
            <a:pPr algn="just"/>
            <a:r>
              <a:rPr lang="hu-HU" dirty="0"/>
              <a:t>A kellékszavatosság csak visszterhes szerződések esetében! Helytállási kötelezettség azért, hogy a teljesítéskor a szolgáltatás megfelel a szerződéses és törvényes követelményeknek. 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[ Jótállás: 181/2003. (XI.5.) Korm. rendelet a lakásépítés kapcsán]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3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Kellékszavatossági jogok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5560" y="2556932"/>
            <a:ext cx="1033975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i="1" dirty="0"/>
              <a:t>    Első lépcső:</a:t>
            </a:r>
            <a:endParaRPr lang="en-US" sz="2200" dirty="0"/>
          </a:p>
          <a:p>
            <a:pPr marL="712788" lvl="0" indent="-260350">
              <a:buFont typeface="+mj-lt"/>
              <a:buAutoNum type="arabicPeriod"/>
            </a:pPr>
            <a:r>
              <a:rPr lang="hu-HU" sz="2000" dirty="0"/>
              <a:t>kijavítás-kicserélés - természetbeni teljesítés követelhető. Kicserélés=újbóli teljesítés</a:t>
            </a:r>
            <a:endParaRPr lang="en-US" sz="2000" dirty="0"/>
          </a:p>
          <a:p>
            <a:pPr marL="712788" lvl="0">
              <a:buFont typeface="Wingdings" panose="05000000000000000000" pitchFamily="2" charset="2"/>
              <a:buChar char="§"/>
            </a:pPr>
            <a:r>
              <a:rPr lang="hu-HU" sz="2000" dirty="0"/>
              <a:t>Ha kijavítás után van hiba, lehet mellette árleszállítást is alkalmazni. </a:t>
            </a:r>
            <a:endParaRPr lang="en-US" sz="2000" dirty="0"/>
          </a:p>
          <a:p>
            <a:pPr marL="712788" lvl="0">
              <a:buFont typeface="Wingdings" panose="05000000000000000000" pitchFamily="2" charset="2"/>
              <a:buChar char="§"/>
            </a:pPr>
            <a:r>
              <a:rPr lang="hu-HU" sz="2000" dirty="0"/>
              <a:t>Kijavítás, kicserélés mellett lehet gyakorolni a visszatartási jogot.</a:t>
            </a:r>
            <a:endParaRPr lang="en-US" sz="2000" dirty="0"/>
          </a:p>
          <a:p>
            <a:pPr marL="0" indent="0" algn="just">
              <a:buNone/>
            </a:pPr>
            <a:r>
              <a:rPr lang="hu-HU" sz="2000" dirty="0"/>
              <a:t>Visszatartási jog – Nem önálló szavatossági jog. A szerződésszegés általános jogkövetkezménye.</a:t>
            </a:r>
            <a:endParaRPr lang="en-US" sz="2000" dirty="0"/>
          </a:p>
          <a:p>
            <a:pPr marL="0" indent="0">
              <a:buNone/>
            </a:pPr>
            <a:r>
              <a:rPr lang="hu-HU" sz="2000" dirty="0"/>
              <a:t>     BH2017.261, BH2020.145.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3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Kellékszavatossági jogok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587077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600" i="1" dirty="0"/>
              <a:t>  Második lépcső:</a:t>
            </a:r>
            <a:r>
              <a:rPr lang="hu-HU" sz="2600" dirty="0"/>
              <a:t> </a:t>
            </a:r>
            <a:endParaRPr lang="en-US" sz="2600" dirty="0"/>
          </a:p>
          <a:p>
            <a:pPr marL="712788" indent="-260350" algn="just">
              <a:buFont typeface="+mj-lt"/>
              <a:buAutoNum type="arabicPeriod" startAt="2"/>
            </a:pPr>
            <a:r>
              <a:rPr lang="hu-HU" dirty="0"/>
              <a:t> </a:t>
            </a:r>
            <a:r>
              <a:rPr lang="hu-HU" dirty="0" err="1"/>
              <a:t>-árleszállítás</a:t>
            </a:r>
            <a:r>
              <a:rPr lang="hu-HU" dirty="0"/>
              <a:t> - csak akkor választhatóak, ha a kötelezett nem vállalta az első lépcsőst megfelelő határidőn belül a dolog tulajdonságira és a jogosult által elvárható élettartamára figyelemmel, a jogosult érdekeit kímélve nem tudja elvégezni, vagy ha megszűnt a jogosultnak a kijavításhoz vagy kicseréléshez fűződő érdeke. </a:t>
            </a:r>
            <a:endParaRPr lang="en-US" dirty="0"/>
          </a:p>
          <a:p>
            <a:r>
              <a:rPr lang="hu-HU" dirty="0"/>
              <a:t>GK 47. számú állásfoglalás, PJD2022.6., BH 2017.225., BDT2021.4369.III. </a:t>
            </a:r>
            <a:endParaRPr lang="en-US" dirty="0"/>
          </a:p>
          <a:p>
            <a:pPr marL="0" lvl="0" indent="0" algn="just">
              <a:buNone/>
            </a:pPr>
            <a:r>
              <a:rPr lang="hu-HU" dirty="0"/>
              <a:t>	 - elállás, felmondás - egyoldalú a jogosult részéről, a jogosult érdeke megszűnt a teljesítéshez. Elállás csak akkor, ha az eredeti állapot helyreállítható. A szerződésszegés általános szabályaiból fakadóan egyébként felmondható. Jelentéktelen hiba miatt nem!</a:t>
            </a:r>
            <a:endParaRPr lang="en-US" dirty="0"/>
          </a:p>
          <a:p>
            <a:pPr marL="712788" indent="-350838">
              <a:buFont typeface="+mj-lt"/>
              <a:buAutoNum type="arabicPeriod" startAt="3"/>
            </a:pPr>
            <a:r>
              <a:rPr lang="hu-HU" dirty="0"/>
              <a:t>kártérítés - vagyoni érdeksérelem esetén követelhető.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4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8741" y="972988"/>
            <a:ext cx="10128502" cy="1303867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szerződés teljesítése és a szerződésszegés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8591" y="2670048"/>
            <a:ext cx="10840866" cy="35661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u="sng" dirty="0"/>
              <a:t>Szerződésszerű teljesítés</a:t>
            </a:r>
            <a:endParaRPr lang="en-US" dirty="0"/>
          </a:p>
          <a:p>
            <a:pPr marL="539750" indent="-1825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2000" dirty="0"/>
              <a:t>Általános követelmény, hogy a szolgáltatás alkalmas legyen a rendeltetésszerű használatra, elvárható minőséggel kell rendelkeznie. </a:t>
            </a: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7468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hibás teljesítés érdeksérelme – a kártérítés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4289" y="2597125"/>
            <a:ext cx="10099430" cy="35524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hibás teljesítés egyik önálló jogkövetkezménye. </a:t>
            </a:r>
            <a:endParaRPr lang="en-US" dirty="0"/>
          </a:p>
          <a:p>
            <a:r>
              <a:rPr lang="hu-HU" i="1" dirty="0"/>
              <a:t>Kártérítés:</a:t>
            </a:r>
            <a:r>
              <a:rPr lang="hu-HU" dirty="0"/>
              <a:t> a jogosult akkor követelheti, ha</a:t>
            </a:r>
            <a:endParaRPr lang="en-US" dirty="0"/>
          </a:p>
          <a:p>
            <a:pPr marL="622300" lvl="0">
              <a:buFont typeface="Wingdings" panose="05000000000000000000" pitchFamily="2" charset="2"/>
              <a:buChar char="§"/>
            </a:pPr>
            <a:r>
              <a:rPr lang="hu-HU" dirty="0"/>
              <a:t>kijavításnak, kicserélésnek nincs helye,</a:t>
            </a:r>
            <a:endParaRPr lang="en-US" dirty="0"/>
          </a:p>
          <a:p>
            <a:pPr marL="622300" lvl="0">
              <a:buFont typeface="Wingdings" panose="05000000000000000000" pitchFamily="2" charset="2"/>
              <a:buChar char="§"/>
            </a:pPr>
            <a:r>
              <a:rPr lang="hu-HU" dirty="0"/>
              <a:t>a kötelezett azt nem vállalta, vagy nem tud neki eleget tenni,</a:t>
            </a:r>
            <a:endParaRPr lang="en-US" dirty="0"/>
          </a:p>
          <a:p>
            <a:pPr marL="622300" lvl="0">
              <a:buFont typeface="Wingdings" panose="05000000000000000000" pitchFamily="2" charset="2"/>
              <a:buChar char="§"/>
            </a:pPr>
            <a:r>
              <a:rPr lang="hu-HU" dirty="0"/>
              <a:t>vagy a jogosultnak megszűnt a kijavításhoz, kicseréléshez fűződő érdeke.</a:t>
            </a:r>
            <a:endParaRPr lang="en-US" dirty="0"/>
          </a:p>
          <a:p>
            <a:pPr algn="just"/>
            <a:r>
              <a:rPr lang="hu-HU" i="1" dirty="0" err="1"/>
              <a:t>Tapadókár</a:t>
            </a:r>
            <a:r>
              <a:rPr lang="hu-HU" dirty="0"/>
              <a:t>: elsődlegesen a kellékszavatosság eszközeivel kell reparálni, és csak az elsődleges kellékszavatossági jogok kimerülése esetén igényelhető kártérítés formájában.</a:t>
            </a:r>
            <a:endParaRPr lang="en-US" dirty="0"/>
          </a:p>
          <a:p>
            <a:pPr algn="just"/>
            <a:r>
              <a:rPr lang="hu-HU" i="1" dirty="0"/>
              <a:t>Következménykár</a:t>
            </a:r>
            <a:r>
              <a:rPr lang="hu-HU" dirty="0"/>
              <a:t>. a kellékszavatosság által le nem fedett körben követelhető a kártérítés. 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     BDT2023. 4701.I., Kúria Pfv.20.904/2018/9.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/>
              <a:t>kontraktuális</a:t>
            </a:r>
            <a:r>
              <a:rPr lang="hu-HU" b="1" dirty="0"/>
              <a:t> felelősség megállapításának feltétele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tényállási elemek megvalósulása</a:t>
            </a:r>
            <a:endParaRPr lang="en-US" dirty="0"/>
          </a:p>
          <a:p>
            <a:pPr marL="712788" lvl="0" indent="-350838">
              <a:buFont typeface="+mj-lt"/>
              <a:buAutoNum type="alphaLcParenR"/>
            </a:pPr>
            <a:r>
              <a:rPr lang="hu-HU" dirty="0"/>
              <a:t>károkozó magatartás-szerződésszegés ( jelentősége van az eredménykötelemnek) </a:t>
            </a:r>
            <a:endParaRPr lang="en-US" dirty="0"/>
          </a:p>
          <a:p>
            <a:pPr marL="712788" indent="-350838">
              <a:buFont typeface="+mj-lt"/>
              <a:buAutoNum type="alphaLcParenR"/>
            </a:pPr>
            <a:r>
              <a:rPr lang="hu-HU" dirty="0"/>
              <a:t>ok-okozati összefüggés ( ténybeli – jogi </a:t>
            </a:r>
            <a:r>
              <a:rPr lang="hu-HU" dirty="0" err="1"/>
              <a:t>okozatosság</a:t>
            </a:r>
            <a:r>
              <a:rPr lang="hu-HU" dirty="0"/>
              <a:t> )</a:t>
            </a:r>
            <a:endParaRPr lang="en-US" dirty="0"/>
          </a:p>
          <a:p>
            <a:pPr marL="712788" indent="-350838">
              <a:buFont typeface="+mj-lt"/>
              <a:buAutoNum type="alphaLcParenR"/>
            </a:pPr>
            <a:r>
              <a:rPr lang="hu-HU" dirty="0"/>
              <a:t>a kár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/>
              <a:t>kontraktuális</a:t>
            </a:r>
            <a:r>
              <a:rPr lang="hu-HU" b="1" dirty="0"/>
              <a:t> felelősség megállapításának feltétele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5319" y="2556932"/>
            <a:ext cx="9907674" cy="3602708"/>
          </a:xfrm>
        </p:spPr>
        <p:txBody>
          <a:bodyPr>
            <a:noAutofit/>
          </a:bodyPr>
          <a:lstStyle/>
          <a:p>
            <a:pPr lvl="0"/>
            <a:r>
              <a:rPr lang="hu-HU" sz="2200" dirty="0"/>
              <a:t>Kimentésre ne legyen lehetőség - elszakad a felróhatósági elvtől - </a:t>
            </a:r>
            <a:r>
              <a:rPr lang="hu-HU" sz="2200" dirty="0" err="1"/>
              <a:t>konjuktív</a:t>
            </a:r>
            <a:r>
              <a:rPr lang="hu-HU" sz="2200" dirty="0"/>
              <a:t> feltételek</a:t>
            </a:r>
            <a:endParaRPr lang="en-US" sz="2200" dirty="0"/>
          </a:p>
          <a:p>
            <a:pPr marL="622300" lvl="0" indent="-276225">
              <a:buFont typeface="+mj-lt"/>
              <a:buAutoNum type="alphaLcParenR"/>
            </a:pPr>
            <a:r>
              <a:rPr lang="hu-HU" sz="2200" dirty="0"/>
              <a:t>ellenőrzési körön kívül esik. ( vis maior)</a:t>
            </a:r>
            <a:endParaRPr lang="en-US" sz="2200" dirty="0"/>
          </a:p>
          <a:p>
            <a:pPr marL="893763">
              <a:buFont typeface="Wingdings" panose="05000000000000000000" pitchFamily="2" charset="2"/>
              <a:buChar char="§"/>
            </a:pPr>
            <a:r>
              <a:rPr lang="hu-HU" sz="2200" dirty="0"/>
              <a:t>természeti katasztrófa, politikai, állami intézkedés  ( behozatali tilalom ) </a:t>
            </a:r>
            <a:endParaRPr lang="en-US" sz="2200" dirty="0"/>
          </a:p>
          <a:p>
            <a:pPr marL="608013" indent="0">
              <a:buNone/>
            </a:pPr>
            <a:r>
              <a:rPr lang="hu-HU" sz="2200" dirty="0"/>
              <a:t>BH2022.209., </a:t>
            </a:r>
          </a:p>
          <a:p>
            <a:pPr marL="608013" indent="0">
              <a:buNone/>
            </a:pPr>
            <a:r>
              <a:rPr lang="hu-HU" sz="2200" dirty="0"/>
              <a:t>ún. belső vis maior nem - Kúria </a:t>
            </a:r>
            <a:r>
              <a:rPr lang="hu-HU" sz="2200" dirty="0" err="1"/>
              <a:t>Pfv</a:t>
            </a:r>
            <a:r>
              <a:rPr lang="hu-HU" sz="2200" dirty="0"/>
              <a:t>. 20.784/2021/6.)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194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/>
              <a:t>kontraktuális</a:t>
            </a:r>
            <a:r>
              <a:rPr lang="hu-HU" b="1" dirty="0"/>
              <a:t> felelősség megállapításának feltétele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5077" y="2556932"/>
            <a:ext cx="9841520" cy="3318936"/>
          </a:xfrm>
        </p:spPr>
        <p:txBody>
          <a:bodyPr>
            <a:normAutofit lnSpcReduction="10000"/>
          </a:bodyPr>
          <a:lstStyle/>
          <a:p>
            <a:pPr marL="712788" lvl="0" indent="-366713" algn="just">
              <a:buFont typeface="+mj-lt"/>
              <a:buAutoNum type="alphaLcParenR" startAt="2"/>
            </a:pPr>
            <a:r>
              <a:rPr lang="hu-HU" dirty="0"/>
              <a:t>szerződéskötéskor előre nem látható körülmény - </a:t>
            </a:r>
            <a:r>
              <a:rPr lang="hu-HU" dirty="0" err="1"/>
              <a:t>észszerűen</a:t>
            </a:r>
            <a:r>
              <a:rPr lang="hu-HU" dirty="0"/>
              <a:t> előre látható körülményre lehet számítani. A kötelezettnek kell előre látnia, bizonyítani a jogosultnak kell. Tartós jogviszonynál is a szerződéskötés időpontja releváns. Diszpozitív szabály. </a:t>
            </a:r>
            <a:endParaRPr lang="en-US" dirty="0"/>
          </a:p>
          <a:p>
            <a:pPr marL="712788" indent="-90488" algn="just">
              <a:buNone/>
              <a:tabLst>
                <a:tab pos="622300" algn="l"/>
              </a:tabLst>
            </a:pPr>
            <a:r>
              <a:rPr lang="hu-HU" dirty="0"/>
              <a:t> A tudomás forrása lehet: pl. jogosult tájékoztatása, közismert</a:t>
            </a:r>
            <a:r>
              <a:rPr lang="en-US" dirty="0"/>
              <a:t> </a:t>
            </a:r>
            <a:r>
              <a:rPr lang="hu-HU" dirty="0"/>
              <a:t>tények, ésszerű, gondos eljárás</a:t>
            </a:r>
          </a:p>
          <a:p>
            <a:pPr marL="712788" indent="-90488" algn="just">
              <a:buNone/>
              <a:tabLst>
                <a:tab pos="622300" algn="l"/>
              </a:tabLst>
            </a:pPr>
            <a:r>
              <a:rPr lang="en-US" dirty="0"/>
              <a:t>	</a:t>
            </a:r>
            <a:r>
              <a:rPr lang="hu-HU" dirty="0"/>
              <a:t>pl. időjárási körülmények, közlekedési akadályok, lezárások ismerete</a:t>
            </a:r>
            <a:endParaRPr lang="en-US" dirty="0"/>
          </a:p>
          <a:p>
            <a:pPr marL="0" indent="0" algn="just">
              <a:buNone/>
              <a:tabLst>
                <a:tab pos="712788" algn="l"/>
              </a:tabLst>
            </a:pPr>
            <a:r>
              <a:rPr lang="en-US" dirty="0"/>
              <a:t>	</a:t>
            </a:r>
            <a:r>
              <a:rPr lang="hu-HU" dirty="0"/>
              <a:t>PJD2024.7.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/>
              <a:t>kontraktuális</a:t>
            </a:r>
            <a:r>
              <a:rPr lang="hu-HU" b="1" dirty="0"/>
              <a:t> felelősség megállapításának feltétele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buFont typeface="+mj-lt"/>
              <a:buAutoNum type="alphaLcParenR" startAt="3"/>
            </a:pPr>
            <a:r>
              <a:rPr lang="hu-HU" dirty="0"/>
              <a:t>elkerülhetetlen körülmény, elháríthatatlan kár - releváns időpont a szerződésszegés időpontja. A körülmény elkerülésére törekednie kell, pl. hatósági döntés ellen jogorvoslati lehetőséget igénybe vegye. 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+1) az eredménykötelem szabályai szerint Ptk. 6:177.§ (2) bekezdés a-c) pont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5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Mit kell megtéríteni és milyen mértékben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2416" y="2556932"/>
            <a:ext cx="10094976" cy="3318936"/>
          </a:xfrm>
        </p:spPr>
        <p:txBody>
          <a:bodyPr>
            <a:noAutofit/>
          </a:bodyPr>
          <a:lstStyle/>
          <a:p>
            <a:r>
              <a:rPr lang="hu-HU" sz="2200" dirty="0"/>
              <a:t>A teljes kártérítés elve érvényesül.</a:t>
            </a:r>
          </a:p>
          <a:p>
            <a:pPr marL="0" indent="0">
              <a:buNone/>
            </a:pPr>
            <a:r>
              <a:rPr lang="hu-HU" sz="2200" dirty="0"/>
              <a:t>Szándékos szerződésszegésnél teljes kártérítés</a:t>
            </a:r>
            <a:endParaRPr lang="en-US" sz="2200" dirty="0"/>
          </a:p>
          <a:p>
            <a:pPr marL="895350" lvl="0" indent="-365125" algn="just">
              <a:buFont typeface="+mj-lt"/>
              <a:buAutoNum type="alphaLcParenR"/>
            </a:pPr>
            <a:r>
              <a:rPr lang="hu-HU" sz="2200" dirty="0"/>
              <a:t>tapadókár - a szolgáltatás tárgyában ( a hibás voltában) testesül meg, vagy értékcsökkenésben.  Teljes mértékben megtérítendő.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795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Mit kell megtéríteni és milyen mértékben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3649" y="2438060"/>
            <a:ext cx="9601196" cy="3318936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arenR" startAt="2"/>
            </a:pPr>
            <a:r>
              <a:rPr lang="hu-HU" sz="2200" dirty="0"/>
              <a:t>következménykár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000" dirty="0"/>
              <a:t>személyi jellegű – élet, testi épség, egészség sérül stb.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000" dirty="0"/>
              <a:t>dologi kár, pl. egyéb berendezési tárgyak sérülése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000" dirty="0"/>
              <a:t>a hibás teljesítés következményeinek elhárítását, enyhítését célzó költség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000" dirty="0"/>
              <a:t>elmaradt vagyoni előny - az ingatlan funkciójától is függ ( raktározás) </a:t>
            </a:r>
          </a:p>
          <a:p>
            <a:pPr marL="0" lvl="0" indent="0" algn="just">
              <a:buNone/>
            </a:pPr>
            <a:r>
              <a:rPr lang="hu-HU" sz="2000" dirty="0"/>
              <a:t>Mértéke: a hibával összefüggésben határát képezi az előreláthatósági korlát.  A jogosultnak kell bizonyítania. Az előreláthatóság célja az irreális károk kiszűrése. </a:t>
            </a:r>
          </a:p>
          <a:p>
            <a:pPr marL="0" lvl="0" indent="0" algn="just">
              <a:buNone/>
            </a:pPr>
            <a:r>
              <a:rPr lang="hu-HU" sz="2000" dirty="0"/>
              <a:t>BH1995.25.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073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fedezeti szerződésen alapuló kártérítés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8136" y="2556932"/>
            <a:ext cx="9808461" cy="35695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fedezeti szerződés a megszegett szerződéssel elérni kívánt cél megvalósítását szolgálja.</a:t>
            </a:r>
            <a:endParaRPr lang="en-US" dirty="0"/>
          </a:p>
          <a:p>
            <a:pPr marL="804863">
              <a:buFont typeface="Wingdings" panose="05000000000000000000" pitchFamily="2" charset="2"/>
              <a:buChar char="§"/>
            </a:pPr>
            <a:r>
              <a:rPr lang="hu-HU" dirty="0"/>
              <a:t>Az eredeti szerződés és a fedezeti szerződés ellenértéke közötti különbséget.</a:t>
            </a:r>
            <a:endParaRPr lang="en-US" dirty="0"/>
          </a:p>
          <a:p>
            <a:pPr marL="804863" algn="just">
              <a:buFont typeface="Wingdings" panose="05000000000000000000" pitchFamily="2" charset="2"/>
              <a:buChar char="§"/>
            </a:pPr>
            <a:r>
              <a:rPr lang="hu-HU" dirty="0"/>
              <a:t>Eltérő jogirodalmi álláspontok a „minősítésére”: tapadókár vagy </a:t>
            </a:r>
            <a:r>
              <a:rPr lang="hu-HU" dirty="0" err="1"/>
              <a:t>következménykár+előreláthatósági</a:t>
            </a:r>
            <a:r>
              <a:rPr lang="hu-HU" dirty="0"/>
              <a:t> korlát?</a:t>
            </a:r>
            <a:endParaRPr lang="en-US" dirty="0"/>
          </a:p>
          <a:p>
            <a:pPr marL="804863" algn="just">
              <a:buFont typeface="Wingdings" panose="05000000000000000000" pitchFamily="2" charset="2"/>
              <a:buChar char="§"/>
            </a:pPr>
            <a:r>
              <a:rPr lang="hu-HU" dirty="0"/>
              <a:t>A kártérítés feltétele: a kötelezett szerződésszegése, ami miatt a jogosult teljesítéshez való érdeke megszűnt. A szerződéstől történő elállás vagy felmondás </a:t>
            </a:r>
            <a:r>
              <a:rPr lang="hu-HU" i="1" dirty="0"/>
              <a:t>esetén</a:t>
            </a:r>
            <a:r>
              <a:rPr lang="hu-HU" dirty="0"/>
              <a:t> van helye. </a:t>
            </a:r>
            <a:endParaRPr lang="en-US" dirty="0"/>
          </a:p>
          <a:p>
            <a:pPr marL="804863">
              <a:buFont typeface="Wingdings" panose="05000000000000000000" pitchFamily="2" charset="2"/>
              <a:buChar char="§"/>
            </a:pPr>
            <a:r>
              <a:rPr lang="hu-HU" dirty="0"/>
              <a:t>Absztrakt kár is elegendő.</a:t>
            </a:r>
            <a:endParaRPr lang="en-US" dirty="0"/>
          </a:p>
          <a:p>
            <a:pPr marL="519113" indent="0">
              <a:buNone/>
            </a:pPr>
            <a:r>
              <a:rPr lang="hu-HU" dirty="0"/>
              <a:t>BH1992.775., BH2004. 191.II. </a:t>
            </a:r>
            <a:endParaRPr lang="en-US" dirty="0"/>
          </a:p>
          <a:p>
            <a:pPr marL="539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46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Az igényérvényesítési határidő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8408" y="2474636"/>
            <a:ext cx="10405872" cy="39810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sz="3400" dirty="0"/>
              <a:t>   a) </a:t>
            </a:r>
            <a:r>
              <a:rPr lang="hu-HU" sz="2900" dirty="0" err="1"/>
              <a:t>A</a:t>
            </a:r>
            <a:r>
              <a:rPr lang="hu-HU" sz="2900" dirty="0"/>
              <a:t> visszterhes szerződés hibás teljesítésével okozott tapadókár megtérítése iránti igény a</a:t>
            </a:r>
          </a:p>
          <a:p>
            <a:pPr marL="0" indent="0" algn="just">
              <a:buNone/>
            </a:pPr>
            <a:r>
              <a:rPr lang="hu-HU" sz="2900" dirty="0"/>
              <a:t>        kellékszavatossági igények határidejében érvényesíthetőek. </a:t>
            </a:r>
            <a:endParaRPr lang="en-US" sz="2900" dirty="0"/>
          </a:p>
          <a:p>
            <a:pPr marL="609600" indent="0" algn="just">
              <a:buNone/>
            </a:pPr>
            <a:r>
              <a:rPr lang="hu-HU" dirty="0"/>
              <a:t>BDT2023.4701.II</a:t>
            </a:r>
            <a:endParaRPr lang="en-US" dirty="0"/>
          </a:p>
          <a:p>
            <a:pPr marL="630238" lvl="0" indent="-365125" algn="just">
              <a:buFont typeface="+mj-lt"/>
              <a:buAutoNum type="alphaLcParenR" startAt="2"/>
            </a:pPr>
            <a:r>
              <a:rPr lang="hu-HU" sz="2600" dirty="0"/>
              <a:t>Kezdő időpont a teljesítés. Ha a hiba később ismerhető fel, a követelés elévülése a hiba felismeréséig nyugszik.</a:t>
            </a:r>
            <a:endParaRPr lang="en-US" sz="2600" dirty="0"/>
          </a:p>
          <a:p>
            <a:pPr marL="609600" indent="0" algn="just">
              <a:buNone/>
            </a:pPr>
            <a:r>
              <a:rPr lang="hu-HU" sz="2600" dirty="0"/>
              <a:t>BH2015. 34. </a:t>
            </a:r>
            <a:endParaRPr lang="en-US" sz="2600" dirty="0"/>
          </a:p>
          <a:p>
            <a:pPr marL="609600" indent="0" algn="just">
              <a:buNone/>
            </a:pPr>
            <a:r>
              <a:rPr lang="hu-HU" sz="2600" dirty="0"/>
              <a:t>A fedezeti ügylet nem tartozik ide!</a:t>
            </a:r>
            <a:endParaRPr lang="en-US" sz="2600" dirty="0"/>
          </a:p>
          <a:p>
            <a:pPr marL="630238" lvl="0" indent="-365125" algn="just">
              <a:buFont typeface="+mj-lt"/>
              <a:buAutoNum type="alphaLcParenR" startAt="3"/>
            </a:pPr>
            <a:r>
              <a:rPr lang="hu-HU" sz="2600" dirty="0"/>
              <a:t>Minden határidő elévülési jellegű - főszabály az 1 év, fogyasztó és vállalkozás között 2 év ha használat dolog, ha </a:t>
            </a:r>
            <a:r>
              <a:rPr lang="hu-HU" sz="2600" u="sng" dirty="0"/>
              <a:t>ingatlan</a:t>
            </a:r>
            <a:r>
              <a:rPr lang="hu-HU" sz="2600" dirty="0"/>
              <a:t> 5 év. </a:t>
            </a:r>
            <a:endParaRPr lang="en-US" sz="2600" dirty="0"/>
          </a:p>
          <a:p>
            <a:pPr marL="630237" indent="0" algn="just">
              <a:buNone/>
            </a:pPr>
            <a:r>
              <a:rPr lang="hu-HU" sz="2600" dirty="0"/>
              <a:t>Kifogásként történő érvényesítés elévülési idő után !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7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3544" y="982132"/>
            <a:ext cx="10287000" cy="1303867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/>
              <a:t>deliktuális</a:t>
            </a:r>
            <a:r>
              <a:rPr lang="hu-HU" b="1" dirty="0"/>
              <a:t> felelősség szabályainak kiegészítő alkalmazása szerződésszegés esetén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Non cumul elv. Csak a felek viszonyában érvényesül. Többek közös károkozása esetén lehet pl. vállalkozó és alvállalkozójának együttes perlése.</a:t>
            </a:r>
            <a:endParaRPr lang="en-US" dirty="0"/>
          </a:p>
          <a:p>
            <a:pPr algn="just"/>
            <a:r>
              <a:rPr lang="hu-HU" dirty="0"/>
              <a:t>Ingyenes szerződéseknél felróhatósági elv - hiányzik a beárazott kockázat</a:t>
            </a:r>
          </a:p>
          <a:p>
            <a:pPr marL="0" indent="0" algn="just">
              <a:buNone/>
            </a:pPr>
            <a:r>
              <a:rPr lang="hu-HU" dirty="0"/>
              <a:t>   A vállalkozási szerződésre vonatkozó szabályok, kivéve: a megrendelő         megtéríti a költséget.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4984" y="1031617"/>
            <a:ext cx="10323576" cy="1303867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szerződés teljesítése és a szerződésszegés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6384" y="2556932"/>
            <a:ext cx="10552176" cy="3679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u="sng" dirty="0"/>
              <a:t>A szerződésszegés</a:t>
            </a:r>
            <a:endParaRPr lang="en-US" dirty="0"/>
          </a:p>
          <a:p>
            <a:pPr marL="539750" indent="-182563">
              <a:buFont typeface="Wingdings" panose="05000000000000000000" pitchFamily="2" charset="2"/>
              <a:buChar char="§"/>
              <a:tabLst>
                <a:tab pos="804863" algn="l"/>
              </a:tabLst>
            </a:pPr>
            <a:r>
              <a:rPr lang="hu-HU" sz="2000" dirty="0"/>
              <a:t>A törvény absztrakt formában fogalmazza meg a szerződésszegés lényegét. Az érvényesen létrejött szerződéseket a tartalmuknak megfelelően teljesíteni kell (</a:t>
            </a:r>
            <a:r>
              <a:rPr lang="hu-HU" sz="2000" dirty="0" err="1"/>
              <a:t>pacta</a:t>
            </a:r>
            <a:r>
              <a:rPr lang="hu-HU" sz="2000" dirty="0"/>
              <a:t> </a:t>
            </a:r>
            <a:r>
              <a:rPr lang="hu-HU" sz="2000" dirty="0" err="1"/>
              <a:t>sunt</a:t>
            </a:r>
            <a:r>
              <a:rPr lang="hu-HU" sz="2000" dirty="0"/>
              <a:t> </a:t>
            </a:r>
            <a:r>
              <a:rPr lang="hu-HU" sz="2000" dirty="0" err="1"/>
              <a:t>servanda</a:t>
            </a:r>
            <a:r>
              <a:rPr lang="hu-HU" sz="2000" dirty="0"/>
              <a:t>).</a:t>
            </a:r>
            <a:endParaRPr lang="en-US" sz="2000" dirty="0"/>
          </a:p>
          <a:p>
            <a:pPr marL="539750" indent="-182563">
              <a:buFont typeface="Wingdings" panose="05000000000000000000" pitchFamily="2" charset="2"/>
              <a:buChar char="§"/>
              <a:tabLst>
                <a:tab pos="804863" algn="l"/>
              </a:tabLst>
            </a:pPr>
            <a:r>
              <a:rPr lang="hu-HU" sz="2000" dirty="0"/>
              <a:t>Bármely szerződéses kötelezettség szerződésszerű teljesítésének elmulasztása. </a:t>
            </a:r>
            <a:r>
              <a:rPr lang="hu-HU" sz="2000" dirty="0" err="1"/>
              <a:t>Főkötelezettség</a:t>
            </a:r>
            <a:r>
              <a:rPr lang="hu-HU" sz="2000" dirty="0"/>
              <a:t>, mellékkötelezettség is.</a:t>
            </a:r>
            <a:endParaRPr lang="en-US" sz="2000" dirty="0"/>
          </a:p>
          <a:p>
            <a:pPr marL="539750" indent="-182563">
              <a:buFont typeface="Wingdings" panose="05000000000000000000" pitchFamily="2" charset="2"/>
              <a:buChar char="§"/>
              <a:tabLst>
                <a:tab pos="804863" algn="l"/>
              </a:tabLst>
            </a:pPr>
            <a:r>
              <a:rPr lang="hu-HU" sz="2000" dirty="0"/>
              <a:t>A teljesítés létszakaszához kötődik.</a:t>
            </a:r>
            <a:endParaRPr lang="en-US" sz="2000" dirty="0"/>
          </a:p>
          <a:p>
            <a:pPr marL="539750" indent="-182563">
              <a:buFont typeface="Wingdings" panose="05000000000000000000" pitchFamily="2" charset="2"/>
              <a:buChar char="§"/>
              <a:tabLst>
                <a:tab pos="804863" algn="l"/>
              </a:tabLst>
            </a:pPr>
            <a:r>
              <a:rPr lang="hu-HU" sz="2000" dirty="0"/>
              <a:t>Helye </a:t>
            </a:r>
            <a:r>
              <a:rPr lang="hu-HU" sz="2000" dirty="0" err="1"/>
              <a:t>rendszertanilag</a:t>
            </a:r>
            <a:r>
              <a:rPr lang="hu-HU" sz="2000" dirty="0"/>
              <a:t>: A szerződésszegés általános szabályait taglalja, majd a nevesített esetek jönnek. A nevesített esetek nem taxatívak.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8777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/>
              <a:t>A </a:t>
            </a:r>
            <a:r>
              <a:rPr lang="hu-HU" sz="4000" b="1" dirty="0" err="1"/>
              <a:t>deliktuális</a:t>
            </a:r>
            <a:r>
              <a:rPr lang="hu-HU" sz="4000" b="1" dirty="0"/>
              <a:t> felelősség szabályainak kiegészítő alkalmazása szerződésszegés esetén</a:t>
            </a:r>
            <a:endParaRPr lang="en-US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65113" lvl="0" indent="-265113">
              <a:buFont typeface="+mj-lt"/>
              <a:buAutoNum type="alphaLcParenR"/>
            </a:pPr>
            <a:r>
              <a:rPr lang="hu-HU" dirty="0"/>
              <a:t>a kár fogalma és módja </a:t>
            </a:r>
            <a:endParaRPr lang="en-US" dirty="0"/>
          </a:p>
          <a:p>
            <a:pPr marL="539750">
              <a:buFont typeface="Wingdings" panose="05000000000000000000" pitchFamily="2" charset="2"/>
              <a:buChar char="§"/>
            </a:pPr>
            <a:r>
              <a:rPr lang="hu-HU" dirty="0"/>
              <a:t>Eltérés: a kártérítés méltányosságból való mérséklésének nincs helye</a:t>
            </a:r>
            <a:endParaRPr lang="en-US" dirty="0"/>
          </a:p>
          <a:p>
            <a:pPr marL="265113" lvl="0" indent="-265113">
              <a:buFont typeface="+mj-lt"/>
              <a:buAutoNum type="alphaLcParenR" startAt="2"/>
            </a:pPr>
            <a:r>
              <a:rPr lang="hu-HU" dirty="0"/>
              <a:t>a jogosult kármegelőzési, kárelhárítási, kárenyhítési kötelezettsége </a:t>
            </a:r>
            <a:endParaRPr lang="en-US" dirty="0"/>
          </a:p>
          <a:p>
            <a:r>
              <a:rPr lang="hu-HU" dirty="0"/>
              <a:t>A jogosulttól </a:t>
            </a:r>
            <a:r>
              <a:rPr lang="hu-HU" dirty="0" err="1"/>
              <a:t>elvárhatóak</a:t>
            </a:r>
            <a:r>
              <a:rPr lang="hu-HU" dirty="0"/>
              <a:t> ezek a magatartások. A megrendelőnél felróhatósági mérce érvényesül.</a:t>
            </a:r>
            <a:endParaRPr lang="en-US" dirty="0"/>
          </a:p>
          <a:p>
            <a:r>
              <a:rPr lang="hu-HU" dirty="0"/>
              <a:t>A kárenyhítési speciális esete a hibás teljesítés esetén – kármegosztást eredményezhet</a:t>
            </a:r>
            <a:endParaRPr lang="en-US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dirty="0"/>
              <a:t>pl.  a hiba felfedezése után késedelem nélkül nem jelzi a hibát annak felismerére ellenére</a:t>
            </a:r>
            <a:endParaRPr lang="en-US" dirty="0"/>
          </a:p>
          <a:p>
            <a:pPr marL="630238" lvl="0">
              <a:buFont typeface="Wingdings" panose="05000000000000000000" pitchFamily="2" charset="2"/>
              <a:buChar char="§"/>
            </a:pPr>
            <a:r>
              <a:rPr lang="hu-HU" dirty="0"/>
              <a:t>nem működik együtt a hiba elhárításában vagy akadályozza azt </a:t>
            </a:r>
            <a:endParaRPr lang="en-US" dirty="0"/>
          </a:p>
          <a:p>
            <a:pPr marL="630238" lvl="0">
              <a:buFont typeface="Wingdings" panose="05000000000000000000" pitchFamily="2" charset="2"/>
              <a:buChar char="§"/>
            </a:pPr>
            <a:r>
              <a:rPr lang="hu-HU" dirty="0"/>
              <a:t>karbantartási kötelezettség elmulasztása, rendeltetésellenes használat 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Kármegosztás aránya: felróhatóság, közrehatás, egyenlő arány.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12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/>
              <a:t>deliktuális</a:t>
            </a:r>
            <a:r>
              <a:rPr lang="hu-HU" b="1" dirty="0"/>
              <a:t> felelősség szabályainak alkalmazása szerződésszegés esetén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57188" lvl="0" indent="-357188">
              <a:buFont typeface="+mj-lt"/>
              <a:buAutoNum type="alphaLcParenR" startAt="3"/>
            </a:pPr>
            <a:r>
              <a:rPr lang="hu-HU" dirty="0"/>
              <a:t>Többek közös károkozása</a:t>
            </a:r>
            <a:endParaRPr lang="en-US" dirty="0"/>
          </a:p>
          <a:p>
            <a:pPr marL="539750" algn="just">
              <a:buFont typeface="Wingdings" panose="05000000000000000000" pitchFamily="2" charset="2"/>
              <a:buChar char="§"/>
            </a:pPr>
            <a:r>
              <a:rPr lang="hu-HU" dirty="0"/>
              <a:t>Kumulatív </a:t>
            </a:r>
            <a:r>
              <a:rPr lang="hu-HU" dirty="0" err="1"/>
              <a:t>okozatosság</a:t>
            </a:r>
            <a:r>
              <a:rPr lang="hu-HU" dirty="0"/>
              <a:t>: a kárt több, egyidejűleg kifejtett magatartás közül bármelyik önmagában is előidézte volna.</a:t>
            </a:r>
            <a:endParaRPr lang="en-US" dirty="0"/>
          </a:p>
          <a:p>
            <a:pPr marL="539750" algn="just">
              <a:buFont typeface="Wingdings" panose="05000000000000000000" pitchFamily="2" charset="2"/>
              <a:buChar char="§"/>
            </a:pPr>
            <a:r>
              <a:rPr lang="hu-HU" dirty="0"/>
              <a:t>Alternatív </a:t>
            </a:r>
            <a:r>
              <a:rPr lang="hu-HU" dirty="0" err="1"/>
              <a:t>okozatosság</a:t>
            </a:r>
            <a:r>
              <a:rPr lang="hu-HU" dirty="0"/>
              <a:t>: nem állapítható meg, hogy melyik okozta a kárt.( párhuzamos </a:t>
            </a:r>
            <a:endParaRPr lang="en-US" dirty="0"/>
          </a:p>
          <a:p>
            <a:pPr marL="254000" indent="0" algn="just">
              <a:buNone/>
            </a:pPr>
            <a:r>
              <a:rPr lang="hu-HU" dirty="0"/>
              <a:t>kivitelező közül melyikük magatartása okozta a hibát.) </a:t>
            </a:r>
            <a:endParaRPr lang="en-US" dirty="0"/>
          </a:p>
          <a:p>
            <a:pPr marL="254000" indent="0">
              <a:buNone/>
            </a:pPr>
            <a:r>
              <a:rPr lang="hu-HU" dirty="0"/>
              <a:t>A közös károkozás esetei:</a:t>
            </a:r>
            <a:endParaRPr lang="en-US" dirty="0"/>
          </a:p>
          <a:p>
            <a:pPr marL="895350" algn="just">
              <a:buFont typeface="Arial" panose="020B0604020202020204" pitchFamily="34" charset="0"/>
              <a:buChar char="•"/>
            </a:pPr>
            <a:r>
              <a:rPr lang="hu-HU" dirty="0" err="1"/>
              <a:t>ca</a:t>
            </a:r>
            <a:r>
              <a:rPr lang="hu-HU" dirty="0"/>
              <a:t>) mindegyikük szerződéses kapcsolatban áll a jogosulttal. pl. tervező és kivitelező  (GK 54.számú állásfoglalás) egyetemleges felelőssége</a:t>
            </a:r>
            <a:endParaRPr lang="en-US" dirty="0"/>
          </a:p>
          <a:p>
            <a:pPr marL="895350">
              <a:buFont typeface="Arial" panose="020B0604020202020204" pitchFamily="34" charset="0"/>
              <a:buChar char="•"/>
            </a:pPr>
            <a:r>
              <a:rPr lang="hu-HU" dirty="0" err="1"/>
              <a:t>cb</a:t>
            </a:r>
            <a:r>
              <a:rPr lang="hu-HU" dirty="0"/>
              <a:t>) az egyikkel szerződéses kapcsolat, a másikkal nem - közreműködő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41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vállalkozási szerződések specialitása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Szóban is köthető, de az Étv.39/A.(6) bekezdés, </a:t>
            </a:r>
            <a:r>
              <a:rPr lang="hu-HU" dirty="0" err="1"/>
              <a:t>Épkiv</a:t>
            </a:r>
            <a:r>
              <a:rPr lang="hu-HU" dirty="0"/>
              <a:t>.  alapján csak írásban. Tartalma+ díj. Ha nincs írásba foglalva - semmis. 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BH2015.252., BH2015.302.</a:t>
            </a:r>
            <a:endParaRPr lang="en-US" dirty="0"/>
          </a:p>
          <a:p>
            <a:r>
              <a:rPr lang="hu-HU" dirty="0"/>
              <a:t>Szerződési szabadság, akár nem hatályos szabályokra is lehet hivatkozni.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5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/>
              <a:t>A megrendelő kötelezettsége</a:t>
            </a:r>
            <a:endParaRPr lang="en-US" dirty="0"/>
          </a:p>
          <a:p>
            <a:pPr marL="630238" lvl="0">
              <a:buFont typeface="Wingdings" panose="05000000000000000000" pitchFamily="2" charset="2"/>
              <a:buChar char="§"/>
            </a:pPr>
            <a:r>
              <a:rPr lang="hu-HU" dirty="0"/>
              <a:t>Tervdokumentáció elkészítése és hatósági engedélyek beszerzése 6:252.§ (2) </a:t>
            </a:r>
            <a:r>
              <a:rPr lang="hu-HU" dirty="0" err="1"/>
              <a:t>bek</a:t>
            </a:r>
            <a:r>
              <a:rPr lang="hu-HU" dirty="0"/>
              <a:t>, </a:t>
            </a:r>
            <a:r>
              <a:rPr lang="hu-HU" dirty="0" err="1"/>
              <a:t>Étv</a:t>
            </a:r>
            <a:r>
              <a:rPr lang="hu-HU" dirty="0"/>
              <a:t>. 38.§ (1) </a:t>
            </a:r>
            <a:r>
              <a:rPr lang="hu-HU" dirty="0" err="1"/>
              <a:t>bek</a:t>
            </a:r>
            <a:r>
              <a:rPr lang="hu-HU" dirty="0"/>
              <a:t>. ( Kifejezetten a kivitelezési szerződésre. )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         BDT.2010.2178. </a:t>
            </a:r>
            <a:endParaRPr lang="en-US" dirty="0"/>
          </a:p>
          <a:p>
            <a:pPr marL="630238" lvl="0">
              <a:buFont typeface="Wingdings" panose="05000000000000000000" pitchFamily="2" charset="2"/>
              <a:buChar char="§"/>
            </a:pPr>
            <a:r>
              <a:rPr lang="hu-HU" dirty="0"/>
              <a:t>A munkaterület rendelkezésre bocsátása 6:241.§ (2) bekezdés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        A vállalkozó elállhat a szerződéstől és kártérítést követelhet.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39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4712" y="2556932"/>
            <a:ext cx="9771885" cy="35604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u="sng" dirty="0"/>
              <a:t>A tevékenység megszervezése - a megrendelő ellenőrzési joga</a:t>
            </a:r>
            <a:endParaRPr lang="en-US" u="sng" dirty="0"/>
          </a:p>
          <a:p>
            <a:pPr marL="630238" lvl="0" algn="just">
              <a:buFont typeface="Wingdings" panose="05000000000000000000" pitchFamily="2" charset="2"/>
              <a:buChar char="§"/>
            </a:pPr>
            <a:r>
              <a:rPr lang="hu-HU" dirty="0"/>
              <a:t>A vállalkozó feladata a tevékenység biztonságos, szakszerű, gazdaságos és határidőre történő befejezésének biztosítása. Anyagi, személyi jellegű feltételek is.</a:t>
            </a:r>
            <a:endParaRPr lang="en-US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dirty="0"/>
              <a:t>A megrendelő érdekében végzi a munkát.</a:t>
            </a:r>
            <a:endParaRPr lang="en-US" dirty="0"/>
          </a:p>
          <a:p>
            <a:pPr marL="630238" lvl="0">
              <a:buFont typeface="Wingdings" panose="05000000000000000000" pitchFamily="2" charset="2"/>
              <a:buChar char="§"/>
            </a:pPr>
            <a:r>
              <a:rPr lang="hu-HU" dirty="0"/>
              <a:t>A megrendelő a tevékenységet és a felhasználat anyagot bármikor ellenőrizheti. </a:t>
            </a:r>
            <a:endParaRPr lang="en-US" dirty="0"/>
          </a:p>
          <a:p>
            <a:pPr marL="0" indent="0" algn="just">
              <a:buNone/>
            </a:pPr>
            <a:r>
              <a:rPr lang="hu-HU" dirty="0"/>
              <a:t>	A vállalkozó nem mentesül a szerződésszegés követkeményei alól amiatt,  mert a 	megrendelő nem ellenőrizte még a megrendelő szakértelme esetén sem.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80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ellenőrzés csak jog és nem kötelezettség még műszaki ellenőr alkalmazása esetén sem.</a:t>
            </a:r>
          </a:p>
          <a:p>
            <a:pPr marL="0" indent="0">
              <a:buNone/>
            </a:pPr>
            <a:r>
              <a:rPr lang="hu-HU" dirty="0"/>
              <a:t>Műszaki ellenőr: Épkiv.16.§(1)-(3) bekezdés</a:t>
            </a:r>
          </a:p>
          <a:p>
            <a:pPr marL="0" indent="0">
              <a:buNone/>
            </a:pPr>
            <a:r>
              <a:rPr lang="hu-HU" dirty="0"/>
              <a:t>Műszaki ellenőr - műszaki vezető felelőssége:</a:t>
            </a:r>
          </a:p>
          <a:p>
            <a:pPr marL="0" indent="0">
              <a:buNone/>
            </a:pPr>
            <a:r>
              <a:rPr lang="hu-HU" dirty="0"/>
              <a:t>Kúria Pfv.V.20.620/2014/7., Pfv.V.20.519/2016/8.</a:t>
            </a:r>
          </a:p>
        </p:txBody>
      </p:sp>
    </p:spTree>
    <p:extLst>
      <p:ext uri="{BB962C8B-B14F-4D97-AF65-F5344CB8AC3E}">
        <p14:creationId xmlns:p14="http://schemas.microsoft.com/office/powerpoint/2010/main" val="2882035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0120" y="2556932"/>
            <a:ext cx="9936477" cy="3670132"/>
          </a:xfrm>
        </p:spPr>
        <p:txBody>
          <a:bodyPr>
            <a:no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hu-HU" sz="2200" u="sng" dirty="0"/>
              <a:t>A megrendelő utasítási joga – a vállalkozó figyelmeztetési kötelezettsége</a:t>
            </a:r>
            <a:endParaRPr lang="en-US" sz="2200" i="1" dirty="0"/>
          </a:p>
          <a:p>
            <a:pPr marL="539750" algn="just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hu-HU" sz="2000" i="1" dirty="0"/>
              <a:t>Utasítás:</a:t>
            </a:r>
            <a:r>
              <a:rPr lang="hu-HU" sz="2000" dirty="0"/>
              <a:t> Köteles a vállalkozó követni, de nem korlátlan, és nem terjedhet ki a tevékenység megszervezésére, és nem teheti a teljesítést terhesebbé.</a:t>
            </a:r>
            <a:endParaRPr lang="en-US" sz="2000" dirty="0"/>
          </a:p>
          <a:p>
            <a:pPr marL="539750" algn="just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hu-HU" sz="2000" i="1" dirty="0"/>
              <a:t>Figyelmeztetés</a:t>
            </a:r>
            <a:r>
              <a:rPr lang="hu-HU" sz="2000" dirty="0"/>
              <a:t>: célszerűtlen, szakszerűtlen utasítás vagy alkalmatlan anyag esetén kötelezettség. Kölcsönös figyelmeztetési kötelezettség, mert a vállalkozó is ellenőrzi, illetve figyelmezteti a megrendelőt az általa vásárolt alkalmatlan anyagra- ennek elmaradása kártérítést von maga után.</a:t>
            </a:r>
          </a:p>
        </p:txBody>
      </p:sp>
    </p:spTree>
    <p:extLst>
      <p:ext uri="{BB962C8B-B14F-4D97-AF65-F5344CB8AC3E}">
        <p14:creationId xmlns:p14="http://schemas.microsoft.com/office/powerpoint/2010/main" val="1772180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</a:t>
            </a:r>
            <a:r>
              <a:rPr lang="hu-HU" b="1"/>
              <a:t>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hu-HU" sz="2000" i="1" dirty="0"/>
              <a:t>Mire kell figyelmeztetni? </a:t>
            </a:r>
            <a:endParaRPr lang="en-US" sz="2000" dirty="0"/>
          </a:p>
          <a:p>
            <a:pPr marL="630238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javaslat más megoldás alkalmazására</a:t>
            </a:r>
            <a:endParaRPr lang="en-US" sz="2000" dirty="0"/>
          </a:p>
          <a:p>
            <a:pPr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hu-HU" sz="2000" i="1" dirty="0"/>
              <a:t>Figyelmeztetés után a megrendelő fenntartja az utasítást, a vállalkozó</a:t>
            </a:r>
            <a:endParaRPr lang="en-US" sz="2000" dirty="0"/>
          </a:p>
          <a:p>
            <a:pPr marL="630238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eláll vagy </a:t>
            </a:r>
            <a:endParaRPr lang="en-US" sz="2000" dirty="0"/>
          </a:p>
          <a:p>
            <a:pPr marL="630238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a megrendelő kockázatára teljesít</a:t>
            </a:r>
            <a:endParaRPr lang="en-US" sz="2000" dirty="0"/>
          </a:p>
          <a:p>
            <a:pPr marL="630238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meg kell tagadni ha jogszabályt vagy hatósági határozatot sért, mások személyét, életét vagy vagyonát veszélyeztetné.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88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9264" y="2556932"/>
            <a:ext cx="9927333" cy="3853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i="1" dirty="0"/>
              <a:t>A figyelmeztetés elmulasztása</a:t>
            </a:r>
            <a:endParaRPr lang="en-US" sz="2600" dirty="0"/>
          </a:p>
          <a:p>
            <a:pPr marL="539750" algn="just">
              <a:buFont typeface="Wingdings" panose="05000000000000000000" pitchFamily="2" charset="2"/>
              <a:buChar char="§"/>
            </a:pPr>
            <a:r>
              <a:rPr lang="hu-HU" dirty="0"/>
              <a:t>Ha elmulasztja a figyelmeztetést vagy szakszerűtlen utasítást, illetve jogszabályba ütközőt végrehajt, kártérítési felelősséggel tartozik. </a:t>
            </a:r>
            <a:endParaRPr lang="en-US" dirty="0"/>
          </a:p>
          <a:p>
            <a:pPr marL="254000" indent="0">
              <a:buNone/>
            </a:pPr>
            <a:r>
              <a:rPr lang="hu-HU" i="1" dirty="0"/>
              <a:t>Jogszabály által tiltott utasítás teljesítése esetén</a:t>
            </a:r>
            <a:endParaRPr lang="en-US" dirty="0"/>
          </a:p>
          <a:p>
            <a:pPr marL="254000" indent="0">
              <a:buNone/>
            </a:pPr>
            <a:r>
              <a:rPr lang="hu-HU" dirty="0"/>
              <a:t>BH1987.214. </a:t>
            </a:r>
            <a:endParaRPr lang="en-US" dirty="0"/>
          </a:p>
          <a:p>
            <a:pPr marL="254000" indent="0" algn="just">
              <a:buNone/>
            </a:pPr>
            <a:r>
              <a:rPr lang="hu-HU" dirty="0"/>
              <a:t>BH 1995.44., GK 25. számú állásfoglalás beépült a </a:t>
            </a:r>
            <a:r>
              <a:rPr lang="hu-HU" dirty="0" err="1"/>
              <a:t>Ptk-ba</a:t>
            </a:r>
            <a:r>
              <a:rPr lang="hu-HU" dirty="0"/>
              <a:t>, nem irányadó, de figyelembe vehető</a:t>
            </a:r>
            <a:endParaRPr lang="en-US" dirty="0"/>
          </a:p>
          <a:p>
            <a:pPr marL="254000" indent="0">
              <a:buNone/>
            </a:pPr>
            <a:r>
              <a:rPr lang="hu-HU" dirty="0"/>
              <a:t>GK 54. számú állásfoglalás</a:t>
            </a:r>
            <a:endParaRPr lang="en-US" dirty="0"/>
          </a:p>
          <a:p>
            <a:pPr marL="254000" indent="0">
              <a:buNone/>
            </a:pPr>
            <a:r>
              <a:rPr lang="hu-HU" dirty="0"/>
              <a:t>EBH2003.942., EBH 2008.1770., BDT2013.3031. II.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22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u="sng" dirty="0"/>
              <a:t>A tervező és a kivitelező felelőssége</a:t>
            </a:r>
            <a:endParaRPr lang="en-US" sz="2200" dirty="0"/>
          </a:p>
          <a:p>
            <a:pPr marL="539750">
              <a:buFont typeface="Wingdings" panose="05000000000000000000" pitchFamily="2" charset="2"/>
              <a:buChar char="§"/>
            </a:pPr>
            <a:r>
              <a:rPr lang="hu-HU" sz="2000" dirty="0"/>
              <a:t>Megvizsgálási és figyelmeztetési kötelezettség </a:t>
            </a:r>
          </a:p>
          <a:p>
            <a:pPr marL="539750" algn="just">
              <a:buFont typeface="Wingdings" panose="05000000000000000000" pitchFamily="2" charset="2"/>
              <a:buChar char="§"/>
            </a:pPr>
            <a:r>
              <a:rPr lang="hu-HU" sz="2000" dirty="0"/>
              <a:t>A kivitelező köteles a megrendelő által átadott tervdokumentációt a szerződés megkötése előtt megvizsgálni és a megrendelőt a terv felismerhető hibáira, hiányosságaira figyelmeztetni.</a:t>
            </a:r>
            <a:endParaRPr lang="en-US" sz="2000" dirty="0"/>
          </a:p>
          <a:p>
            <a:pPr marL="254000" indent="0">
              <a:buNone/>
            </a:pPr>
            <a:r>
              <a:rPr lang="hu-HU" sz="2000" dirty="0"/>
              <a:t>GK 54. számú állásfoglalás - többek közös károkozása- egyetemleges a felelősségük</a:t>
            </a:r>
            <a:endParaRPr lang="en-US" sz="2000" dirty="0"/>
          </a:p>
          <a:p>
            <a:pPr marL="254000" indent="0">
              <a:buNone/>
            </a:pPr>
            <a:r>
              <a:rPr lang="hu-HU" sz="2000" dirty="0"/>
              <a:t>BDT2012.2636. I., BDT 2010.2178., BH1983.207., EBH2005.1307., BH2021. 257.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252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szerződésszegés esetén követelhető általános jogkövetkezmények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56" y="2456348"/>
            <a:ext cx="10305288" cy="3907876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hu-HU" sz="2000" dirty="0"/>
              <a:t>A felelősségtől független – nem jár ellenszolgáltatás, mindegy miért következett be. 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hu-HU" sz="2000" dirty="0"/>
              <a:t>A felelőssége is megállapítható: belépnek a jogkövetkezmények.</a:t>
            </a:r>
            <a:endParaRPr lang="en-US" sz="2000" dirty="0"/>
          </a:p>
          <a:p>
            <a:pPr marL="596900" lvl="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 teljesítés követelése </a:t>
            </a:r>
            <a:endParaRPr lang="en-US" sz="2000" dirty="0"/>
          </a:p>
          <a:p>
            <a:pPr marL="596900" lvl="0" indent="-2857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visszatartási jog gyakorlása- jogosult a saját esedékes szolgáltatása arányos részének teljesítését a kötelezett teljesítéséig vagy megfelelő biztosíték nyújtásáig visszatarthatja. Átmeneti időre szól. </a:t>
            </a:r>
            <a:endParaRPr lang="en-US" sz="2000" dirty="0"/>
          </a:p>
          <a:p>
            <a:pPr marL="596900" lvl="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felmondás - elállás - a teljesítés létszakaszának megszakítása  ( súlyos szerződésszegés+ jogosulti érdeksérelem)</a:t>
            </a:r>
            <a:endParaRPr lang="en-US" sz="2000" dirty="0"/>
          </a:p>
          <a:p>
            <a:pPr marL="630238" lvl="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kártérítés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hu-HU" sz="2000" dirty="0"/>
              <a:t>Bizonyos jogkövetkezmények alkalmazhatóak együtt is.pl. </a:t>
            </a:r>
            <a:r>
              <a:rPr lang="hu-HU" sz="2000" dirty="0" err="1"/>
              <a:t>elállás+kártérítés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hu-HU" sz="2000" dirty="0"/>
              <a:t>Általánosságban is érvényesül az arányosság elve.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0807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 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8408" y="2520356"/>
            <a:ext cx="9799317" cy="38987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100" u="sng" dirty="0"/>
              <a:t>A költségek előlegezése és a vállalkozói díj esedékessége</a:t>
            </a:r>
            <a:endParaRPr lang="en-US" sz="3100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sz="2700" dirty="0"/>
              <a:t>A kiadások előlegezése a vállalkozó feladata. A díj csak a teljesítéskor esedékes. ( Kúria Pfv.V.21.748/2012/4.) Díj = költség, </a:t>
            </a:r>
            <a:r>
              <a:rPr lang="hu-HU" sz="2700" dirty="0" err="1"/>
              <a:t>rezsi+fuvardíj+kamarai</a:t>
            </a:r>
            <a:r>
              <a:rPr lang="hu-HU" sz="2700" dirty="0"/>
              <a:t> </a:t>
            </a:r>
            <a:r>
              <a:rPr lang="hu-HU" sz="2700" dirty="0" err="1"/>
              <a:t>tagdíj+alkalmazott</a:t>
            </a:r>
            <a:r>
              <a:rPr lang="hu-HU" sz="2700" dirty="0"/>
              <a:t> munkabér, járulékai </a:t>
            </a:r>
            <a:endParaRPr lang="en-US" sz="2700" dirty="0"/>
          </a:p>
          <a:p>
            <a:pPr marL="630238" lvl="0" algn="just">
              <a:buFont typeface="Wingdings" panose="05000000000000000000" pitchFamily="2" charset="2"/>
              <a:buChar char="§"/>
            </a:pPr>
            <a:r>
              <a:rPr lang="hu-HU" sz="2700" dirty="0"/>
              <a:t>Számlaadási kötelezettség elmulasztására hivatkozik a megrendelő:</a:t>
            </a:r>
            <a:endParaRPr lang="en-US" sz="2700" dirty="0"/>
          </a:p>
          <a:p>
            <a:pPr marL="344488" indent="0" algn="just">
              <a:buNone/>
            </a:pPr>
            <a:r>
              <a:rPr lang="hu-HU" sz="2700" dirty="0"/>
              <a:t>GK 66. számú állásfoglalás beépült a </a:t>
            </a:r>
            <a:r>
              <a:rPr lang="hu-HU" sz="2700" dirty="0" err="1"/>
              <a:t>Ptk-ba</a:t>
            </a:r>
            <a:r>
              <a:rPr lang="hu-HU" sz="2700" dirty="0"/>
              <a:t>, de figyelembe veendő</a:t>
            </a:r>
            <a:endParaRPr lang="en-US" sz="2700" dirty="0"/>
          </a:p>
          <a:p>
            <a:pPr marL="344488" indent="0" algn="just">
              <a:buNone/>
            </a:pPr>
            <a:r>
              <a:rPr lang="hu-HU" sz="2700" dirty="0"/>
              <a:t>EBH2004.1118., BH2015.253., BH1987.289. </a:t>
            </a:r>
            <a:endParaRPr lang="en-US" sz="2700" dirty="0"/>
          </a:p>
          <a:p>
            <a:pPr marL="344488" indent="0">
              <a:buNone/>
            </a:pPr>
            <a:r>
              <a:rPr lang="hu-HU" sz="2700" dirty="0"/>
              <a:t>A szerződés teljesítése és a számlázás elválik egymástól. </a:t>
            </a:r>
            <a:endParaRPr lang="en-US" sz="2700" dirty="0"/>
          </a:p>
          <a:p>
            <a:pPr marL="630238" lvl="0" algn="just">
              <a:buFont typeface="Wingdings" panose="05000000000000000000" pitchFamily="2" charset="2"/>
              <a:buChar char="§"/>
            </a:pPr>
            <a:r>
              <a:rPr lang="hu-HU" sz="2700" dirty="0"/>
              <a:t>Fizetés megtagadása szerződésszegésre hivatkozással, visszatartási jog gyakorlása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27785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/>
              <a:t>Törvényes zálogjog</a:t>
            </a:r>
            <a:endParaRPr lang="en-US" u="sng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sz="2200" dirty="0"/>
              <a:t>A vállalkozót a vállalkozói díj és a költségek biztosítására zálogjog illeti meg a megrendelőnek azokon a vagyontárgyain, amelyek a vállalkozási szerződés következtében birtokába kerültek.</a:t>
            </a:r>
            <a:endParaRPr lang="en-US" sz="2200" dirty="0"/>
          </a:p>
          <a:p>
            <a:pPr marL="344488" indent="0">
              <a:buNone/>
            </a:pPr>
            <a:r>
              <a:rPr lang="hu-HU" sz="2200" dirty="0"/>
              <a:t>A 6:246.§ az 5:92.§ szerinti zálogszerződést pótolja.</a:t>
            </a:r>
            <a:endParaRPr lang="en-US" sz="2200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sz="2200" dirty="0"/>
              <a:t>Korlátai: BH1996.105., BH2017.55., BH2017.152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3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6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/>
              <a:t>A szolgáltatás átadása- átvétele</a:t>
            </a:r>
            <a:endParaRPr lang="en-US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sz="2200" dirty="0"/>
              <a:t>A vállalkozó a művet átadás-átvételi eljárás keretében köteles átadni. Határidő! Időtartama 30 nap. Ptk.6:247.§ (1) bekezdés, az Épkiv.32.§ (1) </a:t>
            </a:r>
            <a:r>
              <a:rPr lang="hu-HU" sz="2200" dirty="0" err="1"/>
              <a:t>bek</a:t>
            </a:r>
            <a:r>
              <a:rPr lang="hu-HU" sz="2200" dirty="0"/>
              <a:t>. szerinti eljárás</a:t>
            </a:r>
            <a:endParaRPr lang="en-US" sz="2200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sz="2200" dirty="0"/>
              <a:t>Próbaüzem: BH1998.532. </a:t>
            </a:r>
            <a:endParaRPr lang="en-US" sz="2200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sz="2200" dirty="0"/>
              <a:t>BDT2021.4369.I.</a:t>
            </a:r>
            <a:endParaRPr lang="en-US" sz="2200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sz="2200" dirty="0"/>
              <a:t>Jelentéktelen hiba miatt nem tagadható meg! Rendeltetésszerű használat.</a:t>
            </a:r>
            <a:endParaRPr lang="en-US" sz="2200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sz="2200" dirty="0"/>
              <a:t>GK 48. számú állásfoglalás beépült a </a:t>
            </a:r>
            <a:r>
              <a:rPr lang="hu-HU" sz="2200" dirty="0" err="1"/>
              <a:t>Ptk-ba</a:t>
            </a:r>
            <a:r>
              <a:rPr lang="hu-HU" sz="2200" dirty="0"/>
              <a:t>, de figyelembe vehető, </a:t>
            </a:r>
            <a:endParaRPr lang="en-US" sz="2200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sz="2200" dirty="0"/>
              <a:t>EBH2003. 855., BH1993.315., BH2000.202.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1636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vállalkozó és a megrendelő jogai és kötelezettségei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7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     </a:t>
            </a:r>
            <a:r>
              <a:rPr lang="hu-HU" u="sng" dirty="0"/>
              <a:t>Dokumentum átadása</a:t>
            </a:r>
            <a:endParaRPr lang="en-US" u="sng" dirty="0"/>
          </a:p>
          <a:p>
            <a:pPr marL="712788">
              <a:buFont typeface="Wingdings" panose="05000000000000000000" pitchFamily="2" charset="2"/>
              <a:buChar char="§"/>
            </a:pPr>
            <a:r>
              <a:rPr lang="hu-HU" sz="2200" dirty="0"/>
              <a:t>Az elmaradása megalapozza a hibás teljesítést. </a:t>
            </a:r>
            <a:r>
              <a:rPr lang="hu-HU" sz="2200" dirty="0" err="1"/>
              <a:t>Épkiv</a:t>
            </a:r>
            <a:r>
              <a:rPr lang="hu-HU" sz="2200" dirty="0"/>
              <a:t>. 33.§</a:t>
            </a:r>
          </a:p>
          <a:p>
            <a:pPr marL="427038" indent="0" defTabSz="179388">
              <a:buNone/>
            </a:pPr>
            <a:r>
              <a:rPr lang="hu-HU" u="sng" dirty="0"/>
              <a:t>A teljesítés igazolása</a:t>
            </a:r>
            <a:endParaRPr lang="en-US" dirty="0"/>
          </a:p>
          <a:p>
            <a:pPr marL="712788" algn="just">
              <a:buFont typeface="Wingdings" panose="05000000000000000000" pitchFamily="2" charset="2"/>
              <a:buChar char="§"/>
            </a:pPr>
            <a:r>
              <a:rPr lang="hu-HU" sz="2200" dirty="0"/>
              <a:t>Az átadás-átvétel után. </a:t>
            </a:r>
            <a:r>
              <a:rPr lang="hu-HU" sz="2200" dirty="0" err="1"/>
              <a:t>Épkiv</a:t>
            </a:r>
            <a:r>
              <a:rPr lang="hu-HU" sz="2200" dirty="0"/>
              <a:t>. 16.§ (3) bekezdés, 32.§ (7) bekezdés, 33.§ (1) bekezdés</a:t>
            </a:r>
            <a:endParaRPr lang="en-US" sz="2200" dirty="0"/>
          </a:p>
          <a:p>
            <a:pPr marL="712788" algn="just">
              <a:buFont typeface="Wingdings" panose="05000000000000000000" pitchFamily="2" charset="2"/>
              <a:buChar char="§"/>
            </a:pPr>
            <a:r>
              <a:rPr lang="hu-HU" sz="2200" dirty="0"/>
              <a:t>Ha az átadás-átvételi eljárást nem folytatják le, a teljesítés joghatás beállta a tényleges birtokbavétel alapján történik. PJD2021.30.</a:t>
            </a:r>
            <a:endParaRPr lang="en-US" sz="2200" dirty="0"/>
          </a:p>
          <a:p>
            <a:pPr marL="427038" indent="0">
              <a:buNone/>
            </a:pPr>
            <a:r>
              <a:rPr lang="hu-HU" sz="2200" dirty="0"/>
              <a:t>    PJD2021.24.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29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i="1" dirty="0"/>
              <a:t>II. A vállalkozói díjvita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9848" y="2556932"/>
            <a:ext cx="9826749" cy="36701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XXXII.számú</a:t>
            </a:r>
            <a:r>
              <a:rPr lang="hu-HU" dirty="0"/>
              <a:t> PED – a vállalkozói díjjal kapcsolatos kérdésekről beépült a </a:t>
            </a:r>
            <a:r>
              <a:rPr lang="hu-HU" dirty="0" err="1"/>
              <a:t>Ptk-ba</a:t>
            </a:r>
            <a:endParaRPr lang="en-US" dirty="0"/>
          </a:p>
          <a:p>
            <a:pPr marL="0" indent="0">
              <a:buNone/>
            </a:pPr>
            <a:r>
              <a:rPr lang="hu-HU" u="sng" dirty="0"/>
              <a:t>A díjmeghatározás módja </a:t>
            </a:r>
            <a:endParaRPr lang="en-US" dirty="0"/>
          </a:p>
          <a:p>
            <a:pPr algn="just"/>
            <a:r>
              <a:rPr lang="hu-HU" dirty="0"/>
              <a:t>A kivitelező felméri, áttanulmányozza a tervet, a munkát, majd költségvetést, ajánlatot készít.</a:t>
            </a:r>
            <a:endParaRPr lang="en-US" dirty="0"/>
          </a:p>
          <a:p>
            <a:pPr algn="just"/>
            <a:r>
              <a:rPr lang="hu-HU" dirty="0"/>
              <a:t>A különbség a felmérés és a megvalósult között akkor érdekes, ha többletköltség merül fel, ki viseli?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     A felmerült többletköltség oka:</a:t>
            </a:r>
            <a:endParaRPr lang="en-US" dirty="0"/>
          </a:p>
          <a:p>
            <a:pPr marL="712788" lvl="0">
              <a:buFont typeface="Wingdings" panose="05000000000000000000" pitchFamily="2" charset="2"/>
              <a:buChar char="§"/>
            </a:pPr>
            <a:r>
              <a:rPr lang="hu-HU" dirty="0"/>
              <a:t>nem kellő gondossággal járt el a vállalkozó</a:t>
            </a:r>
            <a:endParaRPr lang="en-US" dirty="0"/>
          </a:p>
          <a:p>
            <a:pPr marL="712788" lvl="0">
              <a:buFont typeface="Wingdings" panose="05000000000000000000" pitchFamily="2" charset="2"/>
              <a:buChar char="§"/>
            </a:pPr>
            <a:r>
              <a:rPr lang="hu-HU" dirty="0"/>
              <a:t>előre nem látható akadály ( többletmunka/műszaki szükségességből felmerülő munka)</a:t>
            </a:r>
            <a:endParaRPr lang="en-US" dirty="0"/>
          </a:p>
          <a:p>
            <a:pPr marL="712788" lvl="0">
              <a:buFont typeface="Wingdings" panose="05000000000000000000" pitchFamily="2" charset="2"/>
              <a:buChar char="§"/>
            </a:pPr>
            <a:r>
              <a:rPr lang="hu-HU" dirty="0"/>
              <a:t>a megrendelő lépett fel új igénnyel ( pótmunka)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28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vállalkozói díjvita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hu-HU" dirty="0"/>
              <a:t>Átalányár</a:t>
            </a:r>
            <a:endParaRPr lang="en-US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dirty="0"/>
              <a:t>Egy összegben meghatározva. A pótmunka-többletmunka megkülönböztetése ezért fontos! A költségnövekedés kockázata minden más esetben a kivitelezőé.</a:t>
            </a:r>
            <a:endParaRPr lang="en-US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dirty="0"/>
              <a:t>Pótmunka: el lehet térni. </a:t>
            </a:r>
            <a:endParaRPr lang="en-US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dirty="0"/>
              <a:t>Többletmunka költségvonzata nem követelhető csak egy esetben: előre nem látható műszaki szükségességből felmerülő többletmunka a természetére, nagyságrendjére, költségvonzatára figyelemmel előre nem volt kalkulálható. ( pl. muzeális értéket találnak)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9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vállalkozói díjvita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lphaLcParenR" startAt="2"/>
            </a:pPr>
            <a:r>
              <a:rPr lang="hu-HU" dirty="0"/>
              <a:t>Tételes elszámolás</a:t>
            </a:r>
            <a:endParaRPr lang="en-US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dirty="0"/>
              <a:t>Az elvégzett munka ellenértéke, utólagos tételes felmérés. Felmérési naplót ellenőriz a műszaki ellenőr és ezt fizeti ki a megrendelő. A pót/többletmunka megkülönböztetésének nincs jelentősége.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vállalkozói díjvita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543485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sz="2900" u="sng" dirty="0"/>
          </a:p>
          <a:p>
            <a:pPr marL="0" indent="0">
              <a:buNone/>
            </a:pPr>
            <a:r>
              <a:rPr lang="hu-HU" sz="8000" u="sng" dirty="0"/>
              <a:t>A munka jellege szerint</a:t>
            </a:r>
            <a:endParaRPr lang="hu-HU" sz="8000" dirty="0"/>
          </a:p>
          <a:p>
            <a:pPr marL="0" indent="0">
              <a:buNone/>
            </a:pPr>
            <a:r>
              <a:rPr lang="hu-HU" sz="8000" dirty="0"/>
              <a:t>Az </a:t>
            </a:r>
            <a:r>
              <a:rPr lang="hu-HU" sz="8000" dirty="0" err="1"/>
              <a:t>Épkiv</a:t>
            </a:r>
            <a:r>
              <a:rPr lang="hu-HU" sz="8000" dirty="0"/>
              <a:t>. és a Ptk. fogalma ellentétes volt a pót,- és többletmunkát illetően, 2020. január 1-től az </a:t>
            </a:r>
            <a:r>
              <a:rPr lang="hu-HU" sz="8000" dirty="0" err="1"/>
              <a:t>Épkiv</a:t>
            </a:r>
            <a:r>
              <a:rPr lang="hu-HU" sz="8000" dirty="0"/>
              <a:t>. visszautal a </a:t>
            </a:r>
            <a:r>
              <a:rPr lang="hu-HU" sz="8000" dirty="0" err="1"/>
              <a:t>Ptk-ra</a:t>
            </a:r>
            <a:r>
              <a:rPr lang="hu-HU" sz="8000" dirty="0"/>
              <a:t>.</a:t>
            </a:r>
            <a:endParaRPr lang="en-US" sz="8000" dirty="0"/>
          </a:p>
          <a:p>
            <a:pPr marL="895350" lvl="0" indent="-265113">
              <a:buFont typeface="+mj-lt"/>
              <a:buAutoNum type="alphaLcParenR"/>
            </a:pPr>
            <a:r>
              <a:rPr lang="hu-HU" sz="8000" dirty="0"/>
              <a:t>Pótmunka</a:t>
            </a:r>
            <a:endParaRPr lang="en-US" sz="8000" dirty="0"/>
          </a:p>
          <a:p>
            <a:pPr marL="344488" indent="0">
              <a:buNone/>
            </a:pPr>
            <a:r>
              <a:rPr lang="hu-HU" sz="6200" dirty="0"/>
              <a:t>     </a:t>
            </a:r>
            <a:r>
              <a:rPr lang="hu-HU" sz="8000" dirty="0"/>
              <a:t>A megrendelő pótlólagos megrendeléséből származik, mindig követelheti a vállalkozó,</a:t>
            </a:r>
          </a:p>
          <a:p>
            <a:pPr marL="344488" indent="0">
              <a:buNone/>
            </a:pPr>
            <a:r>
              <a:rPr lang="hu-HU" sz="8000" dirty="0"/>
              <a:t>     átalányárnál és tételes elszámolásnál is.</a:t>
            </a:r>
            <a:endParaRPr lang="en-US" sz="8000" dirty="0"/>
          </a:p>
          <a:p>
            <a:pPr marL="801688" indent="-171450">
              <a:buFont typeface="+mj-lt"/>
              <a:buAutoNum type="alphaLcParenR" startAt="2"/>
            </a:pPr>
            <a:r>
              <a:rPr lang="hu-HU" sz="8000" dirty="0"/>
              <a:t> Többletmunka</a:t>
            </a:r>
            <a:endParaRPr lang="en-US" sz="8000" dirty="0"/>
          </a:p>
          <a:p>
            <a:pPr marL="1162050" indent="-266700">
              <a:buFont typeface="Arial" panose="020B0604020202020204" pitchFamily="34" charset="0"/>
              <a:buChar char="•"/>
            </a:pPr>
            <a:r>
              <a:rPr lang="hu-HU" sz="8000" dirty="0"/>
              <a:t>a vállalkozó gondatlanságából ered</a:t>
            </a:r>
            <a:endParaRPr lang="en-US" sz="8000" dirty="0"/>
          </a:p>
          <a:p>
            <a:pPr marL="1162050" indent="-266700">
              <a:buFont typeface="Arial" panose="020B0604020202020204" pitchFamily="34" charset="0"/>
              <a:buChar char="•"/>
            </a:pPr>
            <a:r>
              <a:rPr lang="hu-HU" sz="8000" dirty="0"/>
              <a:t>műszaki szükségességből ered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70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vállalkozói díjvita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/>
              <a:t>A be nem fejezett munka elszámolása</a:t>
            </a:r>
            <a:endParaRPr lang="en-US" dirty="0"/>
          </a:p>
          <a:p>
            <a:pPr marL="804863" algn="just">
              <a:buFont typeface="Wingdings" panose="05000000000000000000" pitchFamily="2" charset="2"/>
              <a:buChar char="§"/>
            </a:pPr>
            <a:r>
              <a:rPr lang="hu-HU" sz="2200" dirty="0"/>
              <a:t>Készültségi fok figyelembevétele és átalányárra vetítése. Szakkérdés, melynek során a készültségi fokot kell felderíteni. </a:t>
            </a:r>
            <a:endParaRPr lang="en-US" sz="2200" dirty="0"/>
          </a:p>
          <a:p>
            <a:pPr marL="804863" algn="just">
              <a:buFont typeface="Wingdings" panose="05000000000000000000" pitchFamily="2" charset="2"/>
              <a:buChar char="§"/>
            </a:pPr>
            <a:r>
              <a:rPr lang="hu-HU" sz="2200" dirty="0"/>
              <a:t>Nem lehet áttérni tételes elszámolásra! </a:t>
            </a:r>
            <a:endParaRPr lang="en-US" sz="2200" dirty="0"/>
          </a:p>
          <a:p>
            <a:pPr marL="804863" algn="just">
              <a:buFont typeface="Wingdings" panose="05000000000000000000" pitchFamily="2" charset="2"/>
              <a:buChar char="§"/>
            </a:pPr>
            <a:r>
              <a:rPr lang="hu-HU" sz="2200" dirty="0"/>
              <a:t>Ugyanez a helyzet, ha a megrendelő mondja fel a szerződést, de ekkor kártalanítás jár. </a:t>
            </a:r>
            <a:endParaRPr lang="en-US" sz="2200" dirty="0"/>
          </a:p>
          <a:p>
            <a:pPr marL="519113" indent="0">
              <a:buNone/>
            </a:pPr>
            <a:r>
              <a:rPr lang="hu-HU" sz="2200" dirty="0"/>
              <a:t>BDT2015.3299.II., EBD2013.P.15.II., Szegedi Ítélőtábla 1/2006.(XI.30.) számú Polgári Kollégium ajánlása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45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III. </a:t>
            </a:r>
            <a:r>
              <a:rPr lang="hu-HU" b="1" dirty="0"/>
              <a:t>A késedelem jogkövetkezménye, a kötbér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3856" y="2556932"/>
            <a:ext cx="9762741" cy="3807292"/>
          </a:xfrm>
        </p:spPr>
        <p:txBody>
          <a:bodyPr>
            <a:normAutofit fontScale="77500" lnSpcReduction="20000"/>
          </a:bodyPr>
          <a:lstStyle/>
          <a:p>
            <a:r>
              <a:rPr lang="hu-HU" sz="2700" dirty="0"/>
              <a:t>A megrendelő a vállalkozó késedelme miatt nem fizet. Írásban érvényes.</a:t>
            </a:r>
            <a:endParaRPr lang="en-US" sz="2700" dirty="0"/>
          </a:p>
          <a:p>
            <a:pPr marL="0" indent="0">
              <a:buNone/>
            </a:pPr>
            <a:r>
              <a:rPr lang="hu-HU" sz="2700" dirty="0"/>
              <a:t>EBD2013.P.15.III., BH2011. 63., BH2019.225.</a:t>
            </a:r>
            <a:endParaRPr lang="en-US" sz="2700" dirty="0"/>
          </a:p>
          <a:p>
            <a:r>
              <a:rPr lang="hu-HU" sz="2700" dirty="0"/>
              <a:t>Objektív: a teljesítési határidő és az eredményes átadás - átvétel között mennyi idő telt el.</a:t>
            </a:r>
            <a:endParaRPr lang="en-US" sz="2700" dirty="0"/>
          </a:p>
          <a:p>
            <a:pPr marL="0" indent="0">
              <a:buNone/>
            </a:pPr>
            <a:r>
              <a:rPr lang="hu-HU" sz="2700" dirty="0"/>
              <a:t>BDT2022. 4523.</a:t>
            </a:r>
            <a:endParaRPr lang="en-US" sz="2700" dirty="0"/>
          </a:p>
          <a:p>
            <a:r>
              <a:rPr lang="hu-HU" sz="2700" dirty="0"/>
              <a:t>Korrekciós tényező lehet:</a:t>
            </a:r>
            <a:endParaRPr lang="en-US" sz="2700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dirty="0"/>
              <a:t>a teljesítés időpontja az eredményes átadás-átvétel kezdő napja. A kezdő nap számít!</a:t>
            </a:r>
            <a:endParaRPr lang="en-US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dirty="0"/>
              <a:t>nem tagadható meg az átvétel jelentéktelen hiba miatt, ami a rendeltetésszerű használatot nem akadályozza</a:t>
            </a:r>
            <a:endParaRPr lang="en-US" dirty="0"/>
          </a:p>
          <a:p>
            <a:pPr marL="630238" algn="just">
              <a:buFont typeface="Wingdings" panose="05000000000000000000" pitchFamily="2" charset="2"/>
              <a:buChar char="§"/>
            </a:pPr>
            <a:r>
              <a:rPr lang="hu-HU" dirty="0"/>
              <a:t>részteljesítés csak megállapodás esetén (oszthatóvá tenni a szolgáltatást.) </a:t>
            </a:r>
            <a:endParaRPr lang="en-US" dirty="0"/>
          </a:p>
          <a:p>
            <a:pPr marL="630238">
              <a:buFont typeface="Wingdings" panose="05000000000000000000" pitchFamily="2" charset="2"/>
              <a:buChar char="§"/>
            </a:pPr>
            <a:r>
              <a:rPr lang="hu-HU" dirty="0"/>
              <a:t>a használatbavételi engedély kiadása közömbös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3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vállalkozási szerződés megszegésének tipikus esetei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392464"/>
            <a:ext cx="9717021" cy="3773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/>
              <a:t>Építési ( tervezési-kivitelezési) jogviták</a:t>
            </a:r>
            <a:endParaRPr lang="en-US" dirty="0"/>
          </a:p>
          <a:p>
            <a:pPr marL="987425" indent="-447675">
              <a:buFont typeface="+mj-lt"/>
              <a:buAutoNum type="romanUcPeriod"/>
            </a:pPr>
            <a:r>
              <a:rPr lang="hu-HU" dirty="0"/>
              <a:t>A hibás teljesítés ( ingatlan</a:t>
            </a:r>
            <a:r>
              <a:rPr lang="hu-HU" sz="2200" dirty="0"/>
              <a:t>) </a:t>
            </a:r>
            <a:endParaRPr lang="en-US" sz="2200" dirty="0"/>
          </a:p>
          <a:p>
            <a:pPr marL="895350" indent="-355600">
              <a:buFont typeface="+mj-lt"/>
              <a:buAutoNum type="romanUcPeriod"/>
            </a:pPr>
            <a:r>
              <a:rPr lang="hu-HU" sz="2200" dirty="0"/>
              <a:t> </a:t>
            </a:r>
            <a:r>
              <a:rPr lang="hu-HU" dirty="0"/>
              <a:t>A vállalkozói díjvita</a:t>
            </a:r>
            <a:endParaRPr lang="en-US" dirty="0"/>
          </a:p>
          <a:p>
            <a:pPr marL="987425" indent="-447675">
              <a:buFont typeface="+mj-lt"/>
              <a:buAutoNum type="romanUcPeriod"/>
            </a:pPr>
            <a:r>
              <a:rPr lang="hu-HU" dirty="0"/>
              <a:t>A késedelemből eredő jogvita, a kötbér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Komplexen jelennek meg, </a:t>
            </a:r>
            <a:r>
              <a:rPr lang="hu-HU" dirty="0" err="1"/>
              <a:t>viszontkereset</a:t>
            </a:r>
            <a:r>
              <a:rPr lang="hu-HU" dirty="0"/>
              <a:t> vagy beszámítás során érvényesítik</a:t>
            </a:r>
            <a:r>
              <a:rPr lang="hu-HU" sz="2200" dirty="0"/>
              <a:t>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05253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késedelem jogkövetkezménye, a kötbér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késedelem </a:t>
            </a:r>
            <a:r>
              <a:rPr lang="hu-HU" i="1" dirty="0"/>
              <a:t>ki nem mentett</a:t>
            </a:r>
            <a:r>
              <a:rPr lang="hu-HU" dirty="0"/>
              <a:t> időtartamára jár a kötbér.</a:t>
            </a:r>
            <a:endParaRPr lang="en-US" dirty="0"/>
          </a:p>
          <a:p>
            <a:r>
              <a:rPr lang="hu-HU" dirty="0"/>
              <a:t>Mentesülés – a kötbér és kártérítés alól is - objektív alapon:</a:t>
            </a:r>
            <a:endParaRPr lang="en-US" dirty="0"/>
          </a:p>
          <a:p>
            <a:r>
              <a:rPr lang="hu-HU" dirty="0"/>
              <a:t>A kimentési körülmények nem adódhatnak össze.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    EBD2014.P.14.</a:t>
            </a:r>
          </a:p>
          <a:p>
            <a:pPr marL="0" indent="0">
              <a:buNone/>
            </a:pPr>
            <a:r>
              <a:rPr lang="hu-HU" dirty="0"/>
              <a:t>A vállalkozó bizonyítását megkönnyítő eszköz az építési napló.</a:t>
            </a:r>
          </a:p>
          <a:p>
            <a:pPr marL="0" indent="0">
              <a:buNone/>
            </a:pPr>
            <a:r>
              <a:rPr lang="hu-HU" dirty="0"/>
              <a:t>BDT2000.248.,BDT2003.902.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10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késedelem jogkövetkezménye, a kötbér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7553" y="2383196"/>
            <a:ext cx="9909045" cy="3770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/>
              <a:t>Kimentésre okot adó körülmények</a:t>
            </a:r>
            <a:r>
              <a:rPr lang="hu-HU" sz="2000" dirty="0"/>
              <a:t>:</a:t>
            </a:r>
          </a:p>
          <a:p>
            <a:r>
              <a:rPr lang="hu-HU" sz="2000" dirty="0"/>
              <a:t>Rövid határidőre vállalt  kivitelezés. ( Szerződéskötési gondatlanság?) </a:t>
            </a:r>
          </a:p>
          <a:p>
            <a:r>
              <a:rPr lang="hu-HU" sz="2000" dirty="0"/>
              <a:t>A munkaterületet későn kapta meg. </a:t>
            </a:r>
            <a:endParaRPr lang="en-US" sz="2000" dirty="0"/>
          </a:p>
          <a:p>
            <a:r>
              <a:rPr lang="hu-HU" sz="2000" dirty="0"/>
              <a:t>A tervdokumentáció fogyatékossága.</a:t>
            </a:r>
            <a:endParaRPr lang="en-US" sz="2000" dirty="0"/>
          </a:p>
          <a:p>
            <a:r>
              <a:rPr lang="hu-HU" sz="2000" dirty="0"/>
              <a:t>Szokásos időjárási körülmény. Nem! </a:t>
            </a:r>
          </a:p>
          <a:p>
            <a:r>
              <a:rPr lang="hu-HU" sz="2000" dirty="0"/>
              <a:t>Közreműködőre hivatkozás.</a:t>
            </a:r>
            <a:endParaRPr lang="en-US" sz="2000" dirty="0"/>
          </a:p>
          <a:p>
            <a:r>
              <a:rPr lang="hu-HU" sz="2000" dirty="0"/>
              <a:t>A póthatáridő eredménytelenül telik el.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013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Néhány eljárásjogi kérdés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6696" y="2432304"/>
            <a:ext cx="9899901" cy="3776472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332"/>
              </a:spcBef>
              <a:buFont typeface="+mj-lt"/>
              <a:buAutoNum type="arabicPeriod"/>
            </a:pPr>
            <a:r>
              <a:rPr lang="hu-HU" sz="2000" dirty="0"/>
              <a:t>A fél peranyag szolgáltatási kötelezettsége. </a:t>
            </a:r>
          </a:p>
          <a:p>
            <a:pPr lvl="0">
              <a:spcBef>
                <a:spcPts val="332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Tényállítás, bizonyíték rendelkezésre bocsátása</a:t>
            </a:r>
          </a:p>
          <a:p>
            <a:pPr lvl="0">
              <a:spcBef>
                <a:spcPts val="332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Bizonyítási érdek, bizonyítási kötelezettség, bizonyítási teher.</a:t>
            </a:r>
          </a:p>
          <a:p>
            <a:pPr lvl="0">
              <a:spcBef>
                <a:spcPts val="332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Bizonyítási szükséghelyzet: Információhiányt kezel, mert az adatokkal az ellenfél rendelkezik. (felmenti a bizonyító felet)  </a:t>
            </a:r>
            <a:endParaRPr lang="en-US" sz="2000" dirty="0"/>
          </a:p>
          <a:p>
            <a:pPr marL="457200" lvl="0" indent="-457200">
              <a:spcBef>
                <a:spcPts val="332"/>
              </a:spcBef>
              <a:buFont typeface="+mj-lt"/>
              <a:buAutoNum type="arabicPeriod" startAt="2"/>
            </a:pPr>
            <a:r>
              <a:rPr lang="hu-HU" sz="2000" dirty="0"/>
              <a:t>Szakértői vélemények problémája - magánszakértő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2248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/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346745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b="1" dirty="0"/>
              <a:t>I. A hibás teljesítés </a:t>
            </a:r>
            <a:r>
              <a:rPr lang="hu-HU" dirty="0"/>
              <a:t>- önálló fejezet, nevesített szerződésszegés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8220" y="2587077"/>
            <a:ext cx="10195560" cy="3318936"/>
          </a:xfrm>
        </p:spPr>
        <p:txBody>
          <a:bodyPr>
            <a:noAutofit/>
          </a:bodyPr>
          <a:lstStyle/>
          <a:p>
            <a:r>
              <a:rPr lang="hu-HU" sz="2200" dirty="0"/>
              <a:t>A szerződésszegés és a hibás teljesítés viszonya:</a:t>
            </a:r>
            <a:endParaRPr lang="en-US" sz="2200" dirty="0"/>
          </a:p>
          <a:p>
            <a:pPr marL="539750" lvl="0" indent="-182563" algn="just">
              <a:buFont typeface="Wingdings" panose="05000000000000000000" pitchFamily="2" charset="2"/>
              <a:buChar char="§"/>
            </a:pPr>
            <a:r>
              <a:rPr lang="hu-HU" sz="2200" dirty="0"/>
              <a:t>szerződésszegés - </a:t>
            </a:r>
            <a:r>
              <a:rPr lang="hu-HU" sz="2200" dirty="0" err="1"/>
              <a:t>rendszertanilag</a:t>
            </a:r>
            <a:r>
              <a:rPr lang="hu-HU" sz="2200" dirty="0"/>
              <a:t> előrébb szerepel. </a:t>
            </a:r>
            <a:r>
              <a:rPr lang="hu-HU" sz="2200" i="1" dirty="0"/>
              <a:t>Bármely</a:t>
            </a:r>
            <a:r>
              <a:rPr lang="hu-HU" sz="2200" dirty="0"/>
              <a:t> kötelezettség megszegése, objektív tény. A szerződésszegés nem feltételül felelősséget jelent.</a:t>
            </a:r>
            <a:endParaRPr lang="en-US" sz="2200" dirty="0"/>
          </a:p>
          <a:p>
            <a:pPr marL="539750" lvl="0" indent="-182563" algn="just">
              <a:buFont typeface="Wingdings" panose="05000000000000000000" pitchFamily="2" charset="2"/>
              <a:buChar char="§"/>
            </a:pPr>
            <a:r>
              <a:rPr lang="hu-HU" sz="2200" dirty="0"/>
              <a:t>a hibás teljesítés később, nevesített szerződésszegés, ezért az általános szabályok is irányadóak.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479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hibás teljesítés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572563"/>
          </a:xfrm>
        </p:spPr>
        <p:txBody>
          <a:bodyPr>
            <a:noAutofit/>
          </a:bodyPr>
          <a:lstStyle/>
          <a:p>
            <a:r>
              <a:rPr lang="hu-HU" sz="2200" dirty="0"/>
              <a:t>Objektív tény - ha a kötelezettség nem teljesül, közömbös annak oka. </a:t>
            </a:r>
          </a:p>
          <a:p>
            <a:r>
              <a:rPr lang="hu-HU" sz="2200" dirty="0"/>
              <a:t>Teljesítéskor a rendeltetésszerű használatot érintő hiba van – a jogosult bizonyítja. A teljesítés a szerződés tartalmához képest hibás.</a:t>
            </a:r>
            <a:endParaRPr lang="en-US" sz="2200" dirty="0"/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hu-HU" sz="2200" dirty="0"/>
              <a:t>A kötelezett kimentheti magát</a:t>
            </a:r>
            <a:endParaRPr lang="en-US" sz="2200" dirty="0"/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hu-HU" sz="2200" dirty="0"/>
              <a:t>Bizonyítási teher más a fogyasztónál </a:t>
            </a:r>
            <a:endParaRPr lang="en-US" sz="2200" dirty="0"/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hu-HU" sz="2200" dirty="0"/>
              <a:t>Megvalósulhat tevéssel, mulasztással</a:t>
            </a:r>
            <a:endParaRPr lang="en-US" sz="2200" dirty="0"/>
          </a:p>
          <a:p>
            <a:r>
              <a:rPr lang="hu-HU" sz="2200" dirty="0"/>
              <a:t>Nincs hibás teljesítés, ha értékcsökkent dologban állapodnak meg!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755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hibás teljesítésnél is irányadó jogintézmények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hu-HU" dirty="0"/>
              <a:t>A közreműködő felelőssége – Korlátozható a részvétele.</a:t>
            </a:r>
            <a:endParaRPr lang="en-US" dirty="0"/>
          </a:p>
          <a:p>
            <a:pPr marL="622300" lvl="0" algn="just"/>
            <a:r>
              <a:rPr lang="hu-HU" dirty="0"/>
              <a:t>jogszerűen </a:t>
            </a:r>
            <a:r>
              <a:rPr lang="hu-HU" dirty="0" err="1"/>
              <a:t>igénybevett</a:t>
            </a:r>
            <a:r>
              <a:rPr lang="hu-HU" dirty="0"/>
              <a:t> közreműködőért való felelősség - mintha maga járt volna el</a:t>
            </a:r>
            <a:endParaRPr lang="en-US" dirty="0"/>
          </a:p>
          <a:p>
            <a:pPr marL="622300" lvl="0" algn="just"/>
            <a:r>
              <a:rPr lang="hu-HU" dirty="0"/>
              <a:t>nem jogszerűen </a:t>
            </a:r>
            <a:r>
              <a:rPr lang="hu-HU" dirty="0" err="1"/>
              <a:t>igénybevett</a:t>
            </a:r>
            <a:r>
              <a:rPr lang="hu-HU" dirty="0"/>
              <a:t> közreműködőért való felelősség - </a:t>
            </a:r>
            <a:r>
              <a:rPr lang="hu-HU" dirty="0" err="1"/>
              <a:t>mindazokért</a:t>
            </a:r>
            <a:r>
              <a:rPr lang="hu-HU" dirty="0"/>
              <a:t> a károkért felel, amik az igénybevétel nélkül nem következtek volna be. </a:t>
            </a:r>
            <a:endParaRPr lang="en-US" dirty="0"/>
          </a:p>
          <a:p>
            <a:pPr algn="just"/>
            <a:r>
              <a:rPr lang="hu-HU" dirty="0"/>
              <a:t>Nem alanya a szerződésnek. A megrendelő az alvállalkozó felé ezért nem érvényesíthet kártérítési igényt. Közvetlen felelősség </a:t>
            </a:r>
            <a:r>
              <a:rPr lang="hu-HU" dirty="0" err="1"/>
              <a:t>deliktuálisan</a:t>
            </a:r>
            <a:r>
              <a:rPr lang="hu-HU" dirty="0"/>
              <a:t> terhelheti. </a:t>
            </a:r>
            <a:endParaRPr lang="en-US" dirty="0"/>
          </a:p>
          <a:p>
            <a:r>
              <a:rPr lang="hu-HU" dirty="0"/>
              <a:t>A vállalkozó átháríthatja a kárt a közreműködőre. ( Megtérítési igénnyel élhet.) 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    BDT2007.1622.I., BH2004.191.I.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2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hibás teljesítésnél is irányadó jogintézmények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lphaLcParenR" startAt="2"/>
            </a:pPr>
            <a:r>
              <a:rPr lang="hu-HU" dirty="0"/>
              <a:t>Részleges, közbenső, előzetes szerződésszegés </a:t>
            </a:r>
            <a:endParaRPr lang="en-US" dirty="0"/>
          </a:p>
          <a:p>
            <a:pPr marL="0" indent="0">
              <a:buNone/>
            </a:pPr>
            <a:r>
              <a:rPr lang="hu-HU" u="sng" dirty="0"/>
              <a:t>Részleges szerződésszegés</a:t>
            </a:r>
            <a:endParaRPr lang="en-US" dirty="0"/>
          </a:p>
          <a:p>
            <a:pPr algn="just"/>
            <a:r>
              <a:rPr lang="hu-HU" dirty="0"/>
              <a:t>A vállalkozási szerződés oszthatatlan, a szabályozás diszpozitív. Önmagában a munkák részletezése vagy a részszámlázás nem jelent </a:t>
            </a:r>
            <a:r>
              <a:rPr lang="hu-HU" dirty="0" err="1"/>
              <a:t>oszthatóságot</a:t>
            </a:r>
            <a:r>
              <a:rPr lang="hu-HU" dirty="0"/>
              <a:t>!</a:t>
            </a:r>
            <a:endParaRPr lang="en-US" dirty="0"/>
          </a:p>
          <a:p>
            <a:pPr algn="just"/>
            <a:r>
              <a:rPr lang="hu-HU" dirty="0"/>
              <a:t>Az osztható szolgáltatás egy részére vonatkozó szerződésszegés esetén a szerződésszegés következményei csak erre a részre állnak be, oszthatatlannál az egész szerződésre.</a:t>
            </a:r>
            <a:endParaRPr lang="en-US" dirty="0"/>
          </a:p>
          <a:p>
            <a:pPr marL="0" indent="0" algn="just">
              <a:buNone/>
            </a:pPr>
            <a:r>
              <a:rPr lang="hu-HU" dirty="0"/>
              <a:t>BH1997.493, EBH2016.P.4., GK65 számú állásfoglalás irányadó, BH2016. 276., BDT2021. 4389.II.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4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3249</TotalTime>
  <Words>3468</Words>
  <Application>Microsoft Office PowerPoint</Application>
  <PresentationFormat>Szélesvásznú</PresentationFormat>
  <Paragraphs>320</Paragraphs>
  <Slides>53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7" baseType="lpstr">
      <vt:lpstr>Arial</vt:lpstr>
      <vt:lpstr>Garamond</vt:lpstr>
      <vt:lpstr>Wingdings</vt:lpstr>
      <vt:lpstr>Organikus</vt:lpstr>
      <vt:lpstr>Kártérítés a vállalkozási szerződés hibás teljesítése esetén, vállalkozói díjviták és  a késedelem </vt:lpstr>
      <vt:lpstr>A szerződés teljesítése és a szerződésszegés </vt:lpstr>
      <vt:lpstr>A szerződés teljesítése és a szerződésszegés </vt:lpstr>
      <vt:lpstr>A szerződésszegés esetén követelhető általános jogkövetkezmények</vt:lpstr>
      <vt:lpstr>A vállalkozási szerződés megszegésének tipikus esetei</vt:lpstr>
      <vt:lpstr>I. A hibás teljesítés - önálló fejezet, nevesített szerződésszegés </vt:lpstr>
      <vt:lpstr>A hibás teljesítés </vt:lpstr>
      <vt:lpstr>A hibás teljesítésnél is irányadó jogintézmények </vt:lpstr>
      <vt:lpstr>A hibás teljesítésnél is irányadó jogintézmények </vt:lpstr>
      <vt:lpstr>A hibás teljesítésnél is irányadó jogintézmények </vt:lpstr>
      <vt:lpstr>A hibás teljesítésnél is irányadó jogintézmények </vt:lpstr>
      <vt:lpstr>A hibás teljesítésnél is irányadó jogintézmények </vt:lpstr>
      <vt:lpstr>A hibás teljesítésnél is irányadó jogintézmények </vt:lpstr>
      <vt:lpstr>A hibás teljesítés fogalmi eleme </vt:lpstr>
      <vt:lpstr>A hibás teljesítés fogalmi eleme </vt:lpstr>
      <vt:lpstr>A hibás teljesítés fogalmi eleme </vt:lpstr>
      <vt:lpstr>A hibás teljesítéshez kapcsolódó szerződésszegés jogkövetkezménye -kellékszavatosság és kártérítés </vt:lpstr>
      <vt:lpstr>Kellékszavatossági jogok</vt:lpstr>
      <vt:lpstr>Kellékszavatossági jogok</vt:lpstr>
      <vt:lpstr>A hibás teljesítés érdeksérelme – a kártérítés</vt:lpstr>
      <vt:lpstr>A kontraktuális felelősség megállapításának feltétele</vt:lpstr>
      <vt:lpstr>A kontraktuális felelősség megállapításának feltétele</vt:lpstr>
      <vt:lpstr>A kontraktuális felelősség megállapításának feltétele</vt:lpstr>
      <vt:lpstr>A kontraktuális felelősség megállapításának feltétele</vt:lpstr>
      <vt:lpstr>Mit kell megtéríteni és milyen mértékben</vt:lpstr>
      <vt:lpstr>Mit kell megtéríteni és milyen mértékben</vt:lpstr>
      <vt:lpstr>A fedezeti szerződésen alapuló kártérítés</vt:lpstr>
      <vt:lpstr>Az igényérvényesítési határidő</vt:lpstr>
      <vt:lpstr>A deliktuális felelősség szabályainak kiegészítő alkalmazása szerződésszegés esetén</vt:lpstr>
      <vt:lpstr>A deliktuális felelősség szabályainak kiegészítő alkalmazása szerződésszegés esetén</vt:lpstr>
      <vt:lpstr>A deliktuális felelősség szabályainak alkalmazása szerződésszegés esetén</vt:lpstr>
      <vt:lpstr>A vállalkozási szerződések specialitása </vt:lpstr>
      <vt:lpstr>A vállalkozó és a megrendelő jogai és kötelezettségei</vt:lpstr>
      <vt:lpstr>A vállalkozó és a megrendelő jogai és kötelezettségei</vt:lpstr>
      <vt:lpstr>A vállalkozó és a megrendelő jogai és kötelezettségei</vt:lpstr>
      <vt:lpstr>A vállalkozó és a megrendelő jogai és kötelezettségei</vt:lpstr>
      <vt:lpstr>A vállalkozó és a megrendelő jogai és kötelezettségei</vt:lpstr>
      <vt:lpstr>A vállalkozó és a megrendelő jogai és kötelezettségei</vt:lpstr>
      <vt:lpstr>A vállalkozó és a megrendelő jogai és kötelezettségei</vt:lpstr>
      <vt:lpstr>A vállalkozó és a megrendelő jogai és kötelezettségei </vt:lpstr>
      <vt:lpstr>A vállalkozó és a megrendelő jogai és kötelezettségei</vt:lpstr>
      <vt:lpstr>A vállalkozó és a megrendelő jogai és kötelezettségei</vt:lpstr>
      <vt:lpstr>A vállalkozó és a megrendelő jogai és kötelezettségei</vt:lpstr>
      <vt:lpstr>II. A vállalkozói díjvita</vt:lpstr>
      <vt:lpstr>A vállalkozói díjvita</vt:lpstr>
      <vt:lpstr>A vállalkozói díjvita</vt:lpstr>
      <vt:lpstr>A vállalkozói díjvita</vt:lpstr>
      <vt:lpstr>A vállalkozói díjvita</vt:lpstr>
      <vt:lpstr>III. A késedelem jogkövetkezménye, a kötbér</vt:lpstr>
      <vt:lpstr>A késedelem jogkövetkezménye, a kötbér</vt:lpstr>
      <vt:lpstr>A késedelem jogkövetkezménye, a kötbér</vt:lpstr>
      <vt:lpstr>Néhány eljárásjogi kérdés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Kártérítés a vállalkozási szerződés hibás teljesítése esetén, vállalkozói díjviták és a késedelem</dc:title>
  <dc:creator>Péter Szirbik</dc:creator>
  <cp:lastModifiedBy>Szirbikné dr. Makó Tímea [Makói Járásbíróság]</cp:lastModifiedBy>
  <cp:revision>176</cp:revision>
  <dcterms:created xsi:type="dcterms:W3CDTF">2024-04-15T14:54:16Z</dcterms:created>
  <dcterms:modified xsi:type="dcterms:W3CDTF">2024-04-23T08:53:50Z</dcterms:modified>
</cp:coreProperties>
</file>