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80" r:id="rId4"/>
    <p:sldId id="281" r:id="rId5"/>
    <p:sldId id="282" r:id="rId6"/>
    <p:sldId id="283" r:id="rId7"/>
    <p:sldId id="284" r:id="rId8"/>
    <p:sldId id="285" r:id="rId9"/>
    <p:sldId id="286" r:id="rId10"/>
    <p:sldId id="287" r:id="rId11"/>
    <p:sldId id="288" r:id="rId12"/>
    <p:sldId id="289" r:id="rId13"/>
    <p:sldId id="290" r:id="rId14"/>
    <p:sldId id="291" r:id="rId15"/>
    <p:sldId id="292" r:id="rId16"/>
    <p:sldId id="293" r:id="rId17"/>
    <p:sldId id="294" r:id="rId18"/>
    <p:sldId id="295" r:id="rId19"/>
    <p:sldId id="258" r:id="rId20"/>
    <p:sldId id="297" r:id="rId21"/>
    <p:sldId id="296" r:id="rId22"/>
    <p:sldId id="259" r:id="rId23"/>
    <p:sldId id="298" r:id="rId24"/>
    <p:sldId id="299" r:id="rId25"/>
    <p:sldId id="260" r:id="rId26"/>
    <p:sldId id="261" r:id="rId27"/>
    <p:sldId id="302" r:id="rId28"/>
    <p:sldId id="301" r:id="rId29"/>
    <p:sldId id="300" r:id="rId30"/>
    <p:sldId id="262" r:id="rId31"/>
    <p:sldId id="263" r:id="rId32"/>
    <p:sldId id="264" r:id="rId33"/>
    <p:sldId id="265" r:id="rId34"/>
    <p:sldId id="266" r:id="rId35"/>
    <p:sldId id="267" r:id="rId36"/>
    <p:sldId id="268" r:id="rId37"/>
    <p:sldId id="269" r:id="rId38"/>
    <p:sldId id="303" r:id="rId39"/>
    <p:sldId id="270" r:id="rId40"/>
    <p:sldId id="271" r:id="rId41"/>
    <p:sldId id="272" r:id="rId42"/>
    <p:sldId id="273" r:id="rId43"/>
    <p:sldId id="274" r:id="rId44"/>
    <p:sldId id="275" r:id="rId45"/>
    <p:sldId id="276" r:id="rId46"/>
    <p:sldId id="277" r:id="rId47"/>
    <p:sldId id="278" r:id="rId48"/>
    <p:sldId id="279" r:id="rId4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lapértelmezett szakasz" id="{92BD9B61-F581-441E-B24C-9B128AEFC06A}">
          <p14:sldIdLst>
            <p14:sldId id="256"/>
            <p14:sldId id="257"/>
            <p14:sldId id="280"/>
            <p14:sldId id="281"/>
            <p14:sldId id="282"/>
            <p14:sldId id="283"/>
            <p14:sldId id="284"/>
            <p14:sldId id="285"/>
            <p14:sldId id="286"/>
            <p14:sldId id="287"/>
            <p14:sldId id="288"/>
            <p14:sldId id="289"/>
            <p14:sldId id="290"/>
            <p14:sldId id="291"/>
            <p14:sldId id="292"/>
            <p14:sldId id="293"/>
            <p14:sldId id="294"/>
            <p14:sldId id="295"/>
            <p14:sldId id="258"/>
            <p14:sldId id="297"/>
            <p14:sldId id="296"/>
            <p14:sldId id="259"/>
            <p14:sldId id="298"/>
            <p14:sldId id="299"/>
            <p14:sldId id="260"/>
            <p14:sldId id="261"/>
            <p14:sldId id="302"/>
            <p14:sldId id="301"/>
            <p14:sldId id="300"/>
            <p14:sldId id="262"/>
            <p14:sldId id="263"/>
            <p14:sldId id="264"/>
            <p14:sldId id="265"/>
            <p14:sldId id="266"/>
            <p14:sldId id="267"/>
            <p14:sldId id="268"/>
            <p14:sldId id="269"/>
            <p14:sldId id="303"/>
            <p14:sldId id="270"/>
            <p14:sldId id="271"/>
            <p14:sldId id="272"/>
            <p14:sldId id="273"/>
            <p14:sldId id="274"/>
            <p14:sldId id="275"/>
            <p14:sldId id="276"/>
            <p14:sldId id="277"/>
            <p14:sldId id="278"/>
            <p14:sldId id="27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0" d="100"/>
          <a:sy n="90" d="100"/>
        </p:scale>
        <p:origin x="39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ím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u-HU"/>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u-HU"/>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u-HU"/>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u-HU"/>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u-HU"/>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u-HU"/>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u-HU"/>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u-HU"/>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hu-HU"/>
              <a:t>Mintacím szerkesztése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ím és képaláírá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hu-HU"/>
              <a:t>Mintacím szerkesztése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B61BEF0D-F0BB-DE4B-95CE-6DB70DBA9567}" type="datetimeFigureOut">
              <a:rPr lang="en-US" dirty="0"/>
              <a:pPr/>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Idézet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u-HU"/>
              <a:t>Mintacím szerkesztése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u-HU"/>
              <a:t>Mintaszöveg szerkesztése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B61BEF0D-F0BB-DE4B-95CE-6DB70DBA9567}" type="datetimeFigureOut">
              <a:rPr lang="en-US" dirty="0"/>
              <a:pPr/>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évkártya">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hu-HU"/>
              <a:t>Mintacím szerkesztése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B61BEF0D-F0BB-DE4B-95CE-6DB70DBA9567}" type="datetimeFigureOut">
              <a:rPr lang="en-US" dirty="0"/>
              <a:pPr/>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évkártya idézettel">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u-HU"/>
              <a:t>Mintacím szerkesztése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u-HU"/>
              <a:t>Mintaszöveg szerkesztése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B61BEF0D-F0BB-DE4B-95CE-6DB70DBA9567}" type="datetimeFigureOut">
              <a:rPr lang="en-US" dirty="0"/>
              <a:pPr/>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Igaz vagy hamis">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hu-HU"/>
              <a:t>Mintacím szerkesztése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u-HU"/>
              <a:t>Mintaszöveg szerkesztése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B61BEF0D-F0BB-DE4B-95CE-6DB70DBA9567}" type="datetimeFigureOut">
              <a:rPr lang="en-US" dirty="0"/>
              <a:pPr/>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hu-HU"/>
              <a:t>Mintacím szerkesztése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hu-HU"/>
              <a:t>Mintacím szerkesztése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B61BEF0D-F0BB-DE4B-95CE-6DB70DBA9567}" type="datetimeFigureOut">
              <a:rPr lang="en-US" dirty="0"/>
              <a:pPr/>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u-HU"/>
              <a:t>Mintacím szerkesztése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hu-HU"/>
              <a:t>Mintacím szerkesztése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42A54C80-263E-416B-A8E0-580EDEADCBDC}" type="datetimeFigureOut">
              <a:rPr lang="en-US" dirty="0"/>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hu-HU"/>
              <a:t>Mintacím szerkesztése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u-HU"/>
              <a:t>Kép beszúrásához kattintson az ikonra</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a:t>Mintaszöveg szerkesztése</a:t>
            </a:r>
          </a:p>
        </p:txBody>
      </p:sp>
      <p:sp>
        <p:nvSpPr>
          <p:cNvPr id="5" name="Date Placeholder 4"/>
          <p:cNvSpPr>
            <a:spLocks noGrp="1"/>
          </p:cNvSpPr>
          <p:nvPr>
            <p:ph type="dt" sz="half" idx="10"/>
          </p:nvPr>
        </p:nvSpPr>
        <p:spPr/>
        <p:txBody>
          <a:bodyPr/>
          <a:lstStyle/>
          <a:p>
            <a:fld id="{B61BEF0D-F0BB-DE4B-95CE-6DB70DBA9567}" type="datetimeFigureOut">
              <a:rPr lang="en-US" dirty="0"/>
              <a:pPr/>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u-HU"/>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u-HU"/>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u-HU"/>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u-HU"/>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u-HU"/>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u-HU"/>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u-HU"/>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u-HU"/>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hu-HU"/>
              <a:t>Mintacím szerkesztése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4/22/2026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571AA15-488C-4588-69E1-7F20D0BF10E6}"/>
              </a:ext>
            </a:extLst>
          </p:cNvPr>
          <p:cNvSpPr>
            <a:spLocks noGrp="1"/>
          </p:cNvSpPr>
          <p:nvPr>
            <p:ph type="ctrTitle"/>
          </p:nvPr>
        </p:nvSpPr>
        <p:spPr/>
        <p:txBody>
          <a:bodyPr/>
          <a:lstStyle/>
          <a:p>
            <a:pPr algn="ctr"/>
            <a:r>
              <a:rPr lang="hu-HU" dirty="0"/>
              <a:t>Áttekintés a közigazgatási perek szabályairól</a:t>
            </a:r>
          </a:p>
        </p:txBody>
      </p:sp>
      <p:sp>
        <p:nvSpPr>
          <p:cNvPr id="3" name="Alcím 2">
            <a:extLst>
              <a:ext uri="{FF2B5EF4-FFF2-40B4-BE49-F238E27FC236}">
                <a16:creationId xmlns:a16="http://schemas.microsoft.com/office/drawing/2014/main" id="{ABC211F1-02F5-F1DE-A088-C1F3F981AAB1}"/>
              </a:ext>
            </a:extLst>
          </p:cNvPr>
          <p:cNvSpPr>
            <a:spLocks noGrp="1"/>
          </p:cNvSpPr>
          <p:nvPr>
            <p:ph type="subTitle" idx="1"/>
          </p:nvPr>
        </p:nvSpPr>
        <p:spPr/>
        <p:txBody>
          <a:bodyPr>
            <a:noAutofit/>
          </a:bodyPr>
          <a:lstStyle/>
          <a:p>
            <a:r>
              <a:rPr lang="hu-HU" dirty="0"/>
              <a:t>Dr. Szabó László</a:t>
            </a:r>
          </a:p>
          <a:p>
            <a:r>
              <a:rPr lang="hu-HU" dirty="0"/>
              <a:t>Tanácselnök</a:t>
            </a:r>
          </a:p>
          <a:p>
            <a:r>
              <a:rPr lang="hu-HU" dirty="0"/>
              <a:t>Szegedi Törvényszék Közigazgatási Kollégiuma</a:t>
            </a:r>
          </a:p>
          <a:p>
            <a:r>
              <a:rPr lang="hu-HU" dirty="0"/>
              <a:t>Szeged, 2026. április 24.</a:t>
            </a:r>
          </a:p>
        </p:txBody>
      </p:sp>
    </p:spTree>
    <p:extLst>
      <p:ext uri="{BB962C8B-B14F-4D97-AF65-F5344CB8AC3E}">
        <p14:creationId xmlns:p14="http://schemas.microsoft.com/office/powerpoint/2010/main" val="2979185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AFB71AD-332B-F5BE-1178-C57BEE98B5F3}"/>
              </a:ext>
            </a:extLst>
          </p:cNvPr>
          <p:cNvSpPr>
            <a:spLocks noGrp="1"/>
          </p:cNvSpPr>
          <p:nvPr>
            <p:ph type="title"/>
          </p:nvPr>
        </p:nvSpPr>
        <p:spPr/>
        <p:txBody>
          <a:bodyPr/>
          <a:lstStyle/>
          <a:p>
            <a:pPr algn="just"/>
            <a:r>
              <a:rPr lang="hu-HU" dirty="0"/>
              <a:t>ÁSZ-jelentés-pártfinanszírozási tárgyú közigazgatási jogvita kérdése nyitott</a:t>
            </a:r>
          </a:p>
        </p:txBody>
      </p:sp>
      <p:sp>
        <p:nvSpPr>
          <p:cNvPr id="3" name="Tartalom helye 2">
            <a:extLst>
              <a:ext uri="{FF2B5EF4-FFF2-40B4-BE49-F238E27FC236}">
                <a16:creationId xmlns:a16="http://schemas.microsoft.com/office/drawing/2014/main" id="{FE635B56-CE26-CF4A-CD76-F24769AC7A37}"/>
              </a:ext>
            </a:extLst>
          </p:cNvPr>
          <p:cNvSpPr>
            <a:spLocks noGrp="1"/>
          </p:cNvSpPr>
          <p:nvPr>
            <p:ph idx="1"/>
          </p:nvPr>
        </p:nvSpPr>
        <p:spPr/>
        <p:txBody>
          <a:bodyPr>
            <a:normAutofit fontScale="70000" lnSpcReduction="20000"/>
          </a:bodyPr>
          <a:lstStyle/>
          <a:p>
            <a:pPr algn="just"/>
            <a:endParaRPr lang="hu-HU" dirty="0"/>
          </a:p>
          <a:p>
            <a:pPr algn="just"/>
            <a:r>
              <a:rPr lang="hu-HU" dirty="0"/>
              <a:t>Az ÁSZ közvetlenül nem jogosult jogkövetkezmények alkalmazására, a jelentéseiben szereplő ellenőrzési megállapításai vonatkozásában kizárólag arra jogosult, hogy bűncselekmény, vagy egyéb jogsértés gyanújára utaló megállapításait az arra hatáskörrel és illetékességgel rendelkező hatósággal közölje, ezért az ÁSZ jelentései nem minősülnek hatósági jogkörben elfogadott döntésnek vagy bírósági eljárásban hozott határozatnak {32/2019. (XI. 15.) AB határozat indokolás [52]}</a:t>
            </a:r>
          </a:p>
          <a:p>
            <a:pPr algn="just"/>
            <a:r>
              <a:rPr lang="hu-HU" dirty="0"/>
              <a:t>Hangsúlyozta a Kúria, hogy ezzel szemben jelen ügyben a jelentés meghozatalát követően az ÁSZ értesítése alapján indult meg a hatósági eljárás, amelyben a Magyar Államkincstár két határozatot hozott, ezen hatósági vizsgálat terjedelme, kerete, a közigazgatási perben tett nyilatkozatok, a közigazgatási perben felmerült kérdések alapján az </a:t>
            </a:r>
            <a:r>
              <a:rPr lang="hu-HU" dirty="0" err="1"/>
              <a:t>Abh</a:t>
            </a:r>
            <a:r>
              <a:rPr lang="hu-HU" dirty="0"/>
              <a:t>. -ban foglalt alkotmányos követelmény érvényesülésének akadályai, problémái megismerhetővé váltak.</a:t>
            </a:r>
          </a:p>
          <a:p>
            <a:pPr algn="just"/>
            <a:r>
              <a:rPr lang="hu-HU" dirty="0"/>
              <a:t>Kúria álláspontja szerint a jelenlegi jogszabályi környezetben a felperesi párttal szemben alkalmazott hátrányos vagyoni következmény (befizetésre kötelezés és költségvetési támogatás csökkentése, mint szankció) jogalapjának és összegszerűségének tényleges vizsgálatának hiánya alaptörvény-ellenes, elsősorban a felperes jogorvoslati joga sérül, de az Alaptörvény B) cikk (1) bekezdése, és az Alaptörvény XXIV. cikk (1) bekezdése és XXVIII. cikk ( l) és (7) bekezdése sérelme is megvalósul.</a:t>
            </a:r>
          </a:p>
          <a:p>
            <a:pPr algn="just"/>
            <a:r>
              <a:rPr lang="hu-HU" dirty="0"/>
              <a:t>Az ÁSZ által az ellenőrzések eredményeként elfogadott jelentések, fizetési felszólítások, tájékoztatások hatósági döntésnek, közigazgatási cselekménynek, közigazgatási tevékenységnek sem tekinthetők, ekként a Kp. 4. §-a értelmében közigazgatási jogvita tárgyát sem képezhetik, ily módon esetükben nem volt alkalmazható a Kp. 39. § (1) bekezdése sem. (Kúria Kfv.I.35.122/2025.)</a:t>
            </a:r>
          </a:p>
          <a:p>
            <a:pPr algn="just"/>
            <a:endParaRPr lang="hu-HU" dirty="0"/>
          </a:p>
        </p:txBody>
      </p:sp>
    </p:spTree>
    <p:extLst>
      <p:ext uri="{BB962C8B-B14F-4D97-AF65-F5344CB8AC3E}">
        <p14:creationId xmlns:p14="http://schemas.microsoft.com/office/powerpoint/2010/main" val="2231122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BAC862A-B997-A376-E32C-717435613864}"/>
              </a:ext>
            </a:extLst>
          </p:cNvPr>
          <p:cNvSpPr>
            <a:spLocks noGrp="1"/>
          </p:cNvSpPr>
          <p:nvPr>
            <p:ph type="title"/>
          </p:nvPr>
        </p:nvSpPr>
        <p:spPr/>
        <p:txBody>
          <a:bodyPr/>
          <a:lstStyle/>
          <a:p>
            <a:r>
              <a:rPr lang="hu-HU" dirty="0"/>
              <a:t>Járulékos közigazgatási cselekmény – Kp. 4. § (4) </a:t>
            </a:r>
            <a:r>
              <a:rPr lang="hu-HU" dirty="0" err="1"/>
              <a:t>bek</a:t>
            </a:r>
            <a:r>
              <a:rPr lang="hu-HU" dirty="0"/>
              <a:t>. b) pont</a:t>
            </a:r>
          </a:p>
        </p:txBody>
      </p:sp>
      <p:sp>
        <p:nvSpPr>
          <p:cNvPr id="3" name="Tartalom helye 2">
            <a:extLst>
              <a:ext uri="{FF2B5EF4-FFF2-40B4-BE49-F238E27FC236}">
                <a16:creationId xmlns:a16="http://schemas.microsoft.com/office/drawing/2014/main" id="{9917072A-6BDB-EBEA-0908-C4B5045E7AC9}"/>
              </a:ext>
            </a:extLst>
          </p:cNvPr>
          <p:cNvSpPr>
            <a:spLocks noGrp="1"/>
          </p:cNvSpPr>
          <p:nvPr>
            <p:ph idx="1"/>
          </p:nvPr>
        </p:nvSpPr>
        <p:spPr/>
        <p:txBody>
          <a:bodyPr/>
          <a:lstStyle/>
          <a:p>
            <a:pPr algn="just"/>
            <a:r>
              <a:rPr lang="hu-HU" dirty="0" err="1"/>
              <a:t>Ákr</a:t>
            </a:r>
            <a:r>
              <a:rPr lang="hu-HU" dirty="0"/>
              <a:t>. 114. §(1) bekezdése kizárólag az önálló fellebbezéssel támadható végzéssel szemben teszi lehetővé a közigazgatási per megindítását. </a:t>
            </a:r>
          </a:p>
          <a:p>
            <a:pPr algn="just"/>
            <a:r>
              <a:rPr lang="hu-HU" dirty="0"/>
              <a:t>Nem lehet mulasztási per tárgya az önálló jogorvoslattal nem támadható, járulékos cselekmény -1.Kf.700.437/2023/3.</a:t>
            </a:r>
          </a:p>
          <a:p>
            <a:pPr algn="just"/>
            <a:r>
              <a:rPr lang="hu-HU" dirty="0"/>
              <a:t>A járulékos közigazgatási cselekmény csak akkor lehet önállóan és azonnal közigazgatási per tárgya, ha erről törvény kifejezetten így rendelkezik-Kúria, Kpkf.IV.40.804/2021/2.</a:t>
            </a:r>
          </a:p>
          <a:p>
            <a:pPr algn="just"/>
            <a:endParaRPr lang="hu-HU" dirty="0"/>
          </a:p>
          <a:p>
            <a:pPr algn="just"/>
            <a:endParaRPr lang="hu-HU" dirty="0"/>
          </a:p>
          <a:p>
            <a:pPr algn="just"/>
            <a:endParaRPr lang="hu-HU" dirty="0"/>
          </a:p>
          <a:p>
            <a:pPr algn="just"/>
            <a:endParaRPr lang="hu-HU" dirty="0"/>
          </a:p>
        </p:txBody>
      </p:sp>
    </p:spTree>
    <p:extLst>
      <p:ext uri="{BB962C8B-B14F-4D97-AF65-F5344CB8AC3E}">
        <p14:creationId xmlns:p14="http://schemas.microsoft.com/office/powerpoint/2010/main" val="3416504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19CEF30-006F-1345-2324-0EB32FBF3805}"/>
              </a:ext>
            </a:extLst>
          </p:cNvPr>
          <p:cNvSpPr>
            <a:spLocks noGrp="1"/>
          </p:cNvSpPr>
          <p:nvPr>
            <p:ph type="title"/>
          </p:nvPr>
        </p:nvSpPr>
        <p:spPr/>
        <p:txBody>
          <a:bodyPr/>
          <a:lstStyle/>
          <a:p>
            <a:pPr algn="just"/>
            <a:r>
              <a:rPr lang="hu-HU" dirty="0" err="1"/>
              <a:t>Ákr</a:t>
            </a:r>
            <a:r>
              <a:rPr lang="hu-HU" dirty="0"/>
              <a:t>. 112. § (2) bekezdés</a:t>
            </a:r>
          </a:p>
        </p:txBody>
      </p:sp>
      <p:sp>
        <p:nvSpPr>
          <p:cNvPr id="3" name="Tartalom helye 2">
            <a:extLst>
              <a:ext uri="{FF2B5EF4-FFF2-40B4-BE49-F238E27FC236}">
                <a16:creationId xmlns:a16="http://schemas.microsoft.com/office/drawing/2014/main" id="{726AE865-6B48-E1B2-A294-D13B362EF1F2}"/>
              </a:ext>
            </a:extLst>
          </p:cNvPr>
          <p:cNvSpPr>
            <a:spLocks noGrp="1"/>
          </p:cNvSpPr>
          <p:nvPr>
            <p:ph idx="1"/>
          </p:nvPr>
        </p:nvSpPr>
        <p:spPr/>
        <p:txBody>
          <a:bodyPr>
            <a:normAutofit fontScale="85000" lnSpcReduction="20000"/>
          </a:bodyPr>
          <a:lstStyle/>
          <a:p>
            <a:pPr algn="just">
              <a:lnSpc>
                <a:spcPct val="120000"/>
              </a:lnSpc>
              <a:spcBef>
                <a:spcPts val="0"/>
              </a:spcBef>
            </a:pPr>
            <a:r>
              <a:rPr lang="hu-HU" dirty="0"/>
              <a:t>Önálló jogorvoslatnak van helye</a:t>
            </a:r>
          </a:p>
          <a:p>
            <a:pPr algn="just">
              <a:lnSpc>
                <a:spcPct val="120000"/>
              </a:lnSpc>
              <a:spcBef>
                <a:spcPts val="0"/>
              </a:spcBef>
            </a:pPr>
            <a:r>
              <a:rPr lang="hu-HU" dirty="0"/>
              <a:t>a) a biztosítási intézkedésről és az ideiglenes biztosítási intézkedésről szóló,</a:t>
            </a:r>
          </a:p>
          <a:p>
            <a:pPr algn="just">
              <a:lnSpc>
                <a:spcPct val="120000"/>
              </a:lnSpc>
              <a:spcBef>
                <a:spcPts val="0"/>
              </a:spcBef>
            </a:pPr>
            <a:r>
              <a:rPr lang="hu-HU" dirty="0"/>
              <a:t>b) az ügyféli jogállásról vagy jogutódlásról rendelkező,</a:t>
            </a:r>
          </a:p>
          <a:p>
            <a:pPr algn="just">
              <a:lnSpc>
                <a:spcPct val="120000"/>
              </a:lnSpc>
              <a:spcBef>
                <a:spcPts val="0"/>
              </a:spcBef>
            </a:pPr>
            <a:r>
              <a:rPr lang="hu-HU" dirty="0"/>
              <a:t>c) a kérelmet visszautasító,</a:t>
            </a:r>
          </a:p>
          <a:p>
            <a:pPr algn="just">
              <a:lnSpc>
                <a:spcPct val="120000"/>
              </a:lnSpc>
              <a:spcBef>
                <a:spcPts val="0"/>
              </a:spcBef>
            </a:pPr>
            <a:r>
              <a:rPr lang="hu-HU" dirty="0"/>
              <a:t>d) az eljárást megszüntető,</a:t>
            </a:r>
          </a:p>
          <a:p>
            <a:pPr algn="just">
              <a:lnSpc>
                <a:spcPct val="120000"/>
              </a:lnSpc>
              <a:spcBef>
                <a:spcPts val="0"/>
              </a:spcBef>
            </a:pPr>
            <a:r>
              <a:rPr lang="hu-HU" dirty="0"/>
              <a:t>e) az eljárás felfüggesztése vagy szünetelése tárgyában hozott,</a:t>
            </a:r>
          </a:p>
          <a:p>
            <a:pPr algn="just">
              <a:lnSpc>
                <a:spcPct val="120000"/>
              </a:lnSpc>
              <a:spcBef>
                <a:spcPts val="0"/>
              </a:spcBef>
            </a:pPr>
            <a:r>
              <a:rPr lang="hu-HU" dirty="0"/>
              <a:t>f) az eljárási bírságot kiszabó,</a:t>
            </a:r>
          </a:p>
          <a:p>
            <a:pPr algn="just">
              <a:lnSpc>
                <a:spcPct val="120000"/>
              </a:lnSpc>
              <a:spcBef>
                <a:spcPts val="0"/>
              </a:spcBef>
            </a:pPr>
            <a:r>
              <a:rPr lang="hu-HU" dirty="0"/>
              <a:t>g) a fellebbezési határidő elmulasztása miatt benyújtott igazolási kérelmet elutasító,</a:t>
            </a:r>
          </a:p>
          <a:p>
            <a:pPr algn="just">
              <a:lnSpc>
                <a:spcPct val="120000"/>
              </a:lnSpc>
              <a:spcBef>
                <a:spcPts val="0"/>
              </a:spcBef>
            </a:pPr>
            <a:r>
              <a:rPr lang="hu-HU" dirty="0"/>
              <a:t>h) a zár alá vételt vagy lefoglalást elrendelő, valamint ezek megszüntetése iránti kérelmet elutasító,</a:t>
            </a:r>
          </a:p>
          <a:p>
            <a:pPr algn="just">
              <a:lnSpc>
                <a:spcPct val="120000"/>
              </a:lnSpc>
              <a:spcBef>
                <a:spcPts val="0"/>
              </a:spcBef>
            </a:pPr>
            <a:r>
              <a:rPr lang="hu-HU" dirty="0"/>
              <a:t>i) az iratbetekintési jog gyakorlására irányuló kérelem tárgyában hozott elutasító,</a:t>
            </a:r>
          </a:p>
          <a:p>
            <a:pPr algn="just">
              <a:lnSpc>
                <a:spcPct val="120000"/>
              </a:lnSpc>
              <a:spcBef>
                <a:spcPts val="0"/>
              </a:spcBef>
            </a:pPr>
            <a:r>
              <a:rPr lang="hu-HU" dirty="0"/>
              <a:t>j) az iratbetekintési jog korlátozására irányuló kérelem tárgyában hozott,</a:t>
            </a:r>
          </a:p>
          <a:p>
            <a:pPr algn="just">
              <a:lnSpc>
                <a:spcPct val="120000"/>
              </a:lnSpc>
              <a:spcBef>
                <a:spcPts val="0"/>
              </a:spcBef>
            </a:pPr>
            <a:r>
              <a:rPr lang="hu-HU" dirty="0"/>
              <a:t>k) az eljárási költség megállapításával és viselésével kapcsolatos, a költségmentesség iránti kérelmet elutasító, a költségmentesség módosításáról vagy visszavonásáról szóló, valamint</a:t>
            </a:r>
          </a:p>
          <a:p>
            <a:pPr algn="just">
              <a:lnSpc>
                <a:spcPct val="120000"/>
              </a:lnSpc>
              <a:spcBef>
                <a:spcPts val="0"/>
              </a:spcBef>
            </a:pPr>
            <a:r>
              <a:rPr lang="hu-HU" dirty="0"/>
              <a:t>l) a végrehajtást elrendelő</a:t>
            </a:r>
          </a:p>
          <a:p>
            <a:pPr algn="just">
              <a:lnSpc>
                <a:spcPct val="120000"/>
              </a:lnSpc>
              <a:spcBef>
                <a:spcPts val="0"/>
              </a:spcBef>
            </a:pPr>
            <a:r>
              <a:rPr lang="hu-HU" dirty="0"/>
              <a:t>végzés ellen.</a:t>
            </a:r>
          </a:p>
          <a:p>
            <a:pPr algn="just">
              <a:lnSpc>
                <a:spcPct val="120000"/>
              </a:lnSpc>
              <a:spcBef>
                <a:spcPts val="0"/>
              </a:spcBef>
            </a:pPr>
            <a:endParaRPr lang="hu-HU" dirty="0"/>
          </a:p>
        </p:txBody>
      </p:sp>
    </p:spTree>
    <p:extLst>
      <p:ext uri="{BB962C8B-B14F-4D97-AF65-F5344CB8AC3E}">
        <p14:creationId xmlns:p14="http://schemas.microsoft.com/office/powerpoint/2010/main" val="3556785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4D98D59-E514-BA8B-727D-B567212CC161}"/>
              </a:ext>
            </a:extLst>
          </p:cNvPr>
          <p:cNvSpPr>
            <a:spLocks noGrp="1"/>
          </p:cNvSpPr>
          <p:nvPr>
            <p:ph type="title"/>
          </p:nvPr>
        </p:nvSpPr>
        <p:spPr/>
        <p:txBody>
          <a:bodyPr/>
          <a:lstStyle/>
          <a:p>
            <a:r>
              <a:rPr lang="hu-HU" dirty="0"/>
              <a:t>Kormányzati tevékenység-Kp. 4. § (4) </a:t>
            </a:r>
            <a:r>
              <a:rPr lang="hu-HU" dirty="0" err="1"/>
              <a:t>bek</a:t>
            </a:r>
            <a:r>
              <a:rPr lang="hu-HU" dirty="0"/>
              <a:t>.</a:t>
            </a:r>
          </a:p>
        </p:txBody>
      </p:sp>
      <p:sp>
        <p:nvSpPr>
          <p:cNvPr id="3" name="Tartalom helye 2">
            <a:extLst>
              <a:ext uri="{FF2B5EF4-FFF2-40B4-BE49-F238E27FC236}">
                <a16:creationId xmlns:a16="http://schemas.microsoft.com/office/drawing/2014/main" id="{04F12DEE-CCDC-0F3B-6741-7ACC845D6282}"/>
              </a:ext>
            </a:extLst>
          </p:cNvPr>
          <p:cNvSpPr>
            <a:spLocks noGrp="1"/>
          </p:cNvSpPr>
          <p:nvPr>
            <p:ph idx="1"/>
          </p:nvPr>
        </p:nvSpPr>
        <p:spPr/>
        <p:txBody>
          <a:bodyPr/>
          <a:lstStyle/>
          <a:p>
            <a:pPr algn="just"/>
            <a:r>
              <a:rPr lang="hu-HU" dirty="0"/>
              <a:t>Jogi kötöttsége csekély, vagy egyáltalán nincs, tipikusan csak a feladatköri-hatásköri szabályokban jelenik meg. A kormányzati tevékenység körébe tartozó közigazgatási cselekmények (pl. egy miniszter kommunikációja) főszabály szerint szabad belátáson alapulnak, diszkrecionális és döntően politikai döntések, mely törvényességi kontroll tárgyai a Kp. általános szabályai szerint nem lehetnek. (IV/665/2022. </a:t>
            </a:r>
            <a:r>
              <a:rPr lang="hu-HU" dirty="0" err="1"/>
              <a:t>Abh</a:t>
            </a:r>
            <a:r>
              <a:rPr lang="hu-HU" dirty="0"/>
              <a:t>.)</a:t>
            </a:r>
          </a:p>
        </p:txBody>
      </p:sp>
    </p:spTree>
    <p:extLst>
      <p:ext uri="{BB962C8B-B14F-4D97-AF65-F5344CB8AC3E}">
        <p14:creationId xmlns:p14="http://schemas.microsoft.com/office/powerpoint/2010/main" val="14522318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FFAFB43-7D45-743C-D6B7-B673E51A866A}"/>
              </a:ext>
            </a:extLst>
          </p:cNvPr>
          <p:cNvSpPr>
            <a:spLocks noGrp="1"/>
          </p:cNvSpPr>
          <p:nvPr>
            <p:ph type="title"/>
          </p:nvPr>
        </p:nvSpPr>
        <p:spPr/>
        <p:txBody>
          <a:bodyPr/>
          <a:lstStyle/>
          <a:p>
            <a:pPr algn="just"/>
            <a:r>
              <a:rPr lang="hu-HU" dirty="0"/>
              <a:t>Végrehajtási cselekmény</a:t>
            </a:r>
          </a:p>
        </p:txBody>
      </p:sp>
      <p:sp>
        <p:nvSpPr>
          <p:cNvPr id="3" name="Tartalom helye 2">
            <a:extLst>
              <a:ext uri="{FF2B5EF4-FFF2-40B4-BE49-F238E27FC236}">
                <a16:creationId xmlns:a16="http://schemas.microsoft.com/office/drawing/2014/main" id="{25B0D8AB-6F0D-0A7C-81AF-2D326F5293B6}"/>
              </a:ext>
            </a:extLst>
          </p:cNvPr>
          <p:cNvSpPr>
            <a:spLocks noGrp="1"/>
          </p:cNvSpPr>
          <p:nvPr>
            <p:ph idx="1"/>
          </p:nvPr>
        </p:nvSpPr>
        <p:spPr/>
        <p:txBody>
          <a:bodyPr/>
          <a:lstStyle/>
          <a:p>
            <a:pPr algn="just"/>
            <a:r>
              <a:rPr lang="hu-HU" dirty="0"/>
              <a:t>végrehajtási kérelemről való döntés nem minősül járulékos közigazgatási cselekménynek (Kúria Kfv.II.37.059/2020/4.). Az adóhatóság által foganatosítandó végrehajtás összetett rendszer, ahol a végrehajtás céljának megvalósulását számtalan, az </a:t>
            </a:r>
            <a:r>
              <a:rPr lang="hu-HU" dirty="0" err="1"/>
              <a:t>Avt</a:t>
            </a:r>
            <a:r>
              <a:rPr lang="hu-HU" dirty="0"/>
              <a:t>., az Air., az Art. és a </a:t>
            </a:r>
            <a:r>
              <a:rPr lang="hu-HU" dirty="0" err="1"/>
              <a:t>Vht</a:t>
            </a:r>
            <a:r>
              <a:rPr lang="hu-HU" dirty="0"/>
              <a:t>. szerinti eljárási eszköz biztosítja, bírósági felülvizsgálatuk az </a:t>
            </a:r>
            <a:r>
              <a:rPr lang="hu-HU" dirty="0" err="1"/>
              <a:t>Avt</a:t>
            </a:r>
            <a:r>
              <a:rPr lang="hu-HU" dirty="0"/>
              <a:t>. 28. §(1) bekezdésére tekintettel lehetséges. </a:t>
            </a:r>
          </a:p>
          <a:p>
            <a:pPr algn="just"/>
            <a:endParaRPr lang="hu-HU" dirty="0"/>
          </a:p>
        </p:txBody>
      </p:sp>
    </p:spTree>
    <p:extLst>
      <p:ext uri="{BB962C8B-B14F-4D97-AF65-F5344CB8AC3E}">
        <p14:creationId xmlns:p14="http://schemas.microsoft.com/office/powerpoint/2010/main" val="2717677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EAF7EC7-AF3A-8B4F-6CAE-8972DF8379AC}"/>
              </a:ext>
            </a:extLst>
          </p:cNvPr>
          <p:cNvSpPr>
            <a:spLocks noGrp="1"/>
          </p:cNvSpPr>
          <p:nvPr>
            <p:ph type="title"/>
          </p:nvPr>
        </p:nvSpPr>
        <p:spPr/>
        <p:txBody>
          <a:bodyPr/>
          <a:lstStyle/>
          <a:p>
            <a:pPr algn="just"/>
            <a:r>
              <a:rPr lang="hu-HU" dirty="0"/>
              <a:t>Köznevelési intézmény</a:t>
            </a:r>
            <a:br>
              <a:rPr lang="hu-HU" dirty="0"/>
            </a:br>
            <a:r>
              <a:rPr lang="hu-HU" dirty="0"/>
              <a:t>(Kúria Kfv.III.37.222/2024.)</a:t>
            </a:r>
          </a:p>
        </p:txBody>
      </p:sp>
      <p:sp>
        <p:nvSpPr>
          <p:cNvPr id="3" name="Tartalom helye 2">
            <a:extLst>
              <a:ext uri="{FF2B5EF4-FFF2-40B4-BE49-F238E27FC236}">
                <a16:creationId xmlns:a16="http://schemas.microsoft.com/office/drawing/2014/main" id="{0119C84E-A953-B84F-209E-3A8AAA8E7AC1}"/>
              </a:ext>
            </a:extLst>
          </p:cNvPr>
          <p:cNvSpPr>
            <a:spLocks noGrp="1"/>
          </p:cNvSpPr>
          <p:nvPr>
            <p:ph idx="1"/>
          </p:nvPr>
        </p:nvSpPr>
        <p:spPr/>
        <p:txBody>
          <a:bodyPr>
            <a:normAutofit/>
          </a:bodyPr>
          <a:lstStyle/>
          <a:p>
            <a:pPr algn="just"/>
            <a:endParaRPr lang="hu-HU" dirty="0"/>
          </a:p>
          <a:p>
            <a:pPr algn="just"/>
            <a:r>
              <a:rPr lang="hu-HU" dirty="0"/>
              <a:t>A fenntartói irányítás körében speciális szabály az </a:t>
            </a:r>
            <a:r>
              <a:rPr lang="hu-HU" dirty="0" err="1"/>
              <a:t>Nkt</a:t>
            </a:r>
            <a:r>
              <a:rPr lang="hu-HU" dirty="0"/>
              <a:t>. 40.§-a, amely a szülői szervezet (közösség) véleményének beszerzését kötelezővé teszi (Nkt.83.§(3)-(4) bekezdés) a fenntartó a köznevelési intézmény átszervezésével összefüggő döntése vagy véleményének kialakítása előtt. A közigazgatási bíróság köteles megindokolni és alátámasztani azon ténymegállapítását, hogy a szülői szervezet véleményét a fenntartó a köznevelési intézmény átszervezésével kapcsolatos döntése előtt kikérte.</a:t>
            </a:r>
          </a:p>
          <a:p>
            <a:pPr algn="just"/>
            <a:r>
              <a:rPr lang="hu-HU" dirty="0"/>
              <a:t>Az </a:t>
            </a:r>
            <a:r>
              <a:rPr lang="hu-HU" dirty="0" err="1"/>
              <a:t>Nkt</a:t>
            </a:r>
            <a:r>
              <a:rPr lang="hu-HU" dirty="0"/>
              <a:t>. 40.§(3) bekezdése érvénytelenség megállapítása esetére a közigazgatási ügyben eljáró bíróságnak meghatározott lehetőségeket biztosít a jogsértés jogkövetkezményei elhárítására.</a:t>
            </a:r>
          </a:p>
          <a:p>
            <a:pPr algn="just"/>
            <a:endParaRPr lang="hu-HU" dirty="0"/>
          </a:p>
          <a:p>
            <a:pPr algn="just"/>
            <a:endParaRPr lang="hu-HU" dirty="0"/>
          </a:p>
        </p:txBody>
      </p:sp>
    </p:spTree>
    <p:extLst>
      <p:ext uri="{BB962C8B-B14F-4D97-AF65-F5344CB8AC3E}">
        <p14:creationId xmlns:p14="http://schemas.microsoft.com/office/powerpoint/2010/main" val="31718340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5857B325-C4FA-E493-78C5-106D15DDE3F8}"/>
              </a:ext>
            </a:extLst>
          </p:cNvPr>
          <p:cNvSpPr>
            <a:spLocks noGrp="1"/>
          </p:cNvSpPr>
          <p:nvPr>
            <p:ph type="title"/>
          </p:nvPr>
        </p:nvSpPr>
        <p:spPr/>
        <p:txBody>
          <a:bodyPr/>
          <a:lstStyle/>
          <a:p>
            <a:pPr algn="just"/>
            <a:r>
              <a:rPr lang="hu-HU" dirty="0"/>
              <a:t>Más hatalmi ág (jogalkotás) cselekménye</a:t>
            </a:r>
          </a:p>
        </p:txBody>
      </p:sp>
      <p:sp>
        <p:nvSpPr>
          <p:cNvPr id="3" name="Tartalom helye 2">
            <a:extLst>
              <a:ext uri="{FF2B5EF4-FFF2-40B4-BE49-F238E27FC236}">
                <a16:creationId xmlns:a16="http://schemas.microsoft.com/office/drawing/2014/main" id="{29C67F78-5E9B-449E-84CA-F0EEF70AC856}"/>
              </a:ext>
            </a:extLst>
          </p:cNvPr>
          <p:cNvSpPr>
            <a:spLocks noGrp="1"/>
          </p:cNvSpPr>
          <p:nvPr>
            <p:ph idx="1"/>
          </p:nvPr>
        </p:nvSpPr>
        <p:spPr/>
        <p:txBody>
          <a:bodyPr>
            <a:normAutofit/>
          </a:bodyPr>
          <a:lstStyle/>
          <a:p>
            <a:pPr algn="just"/>
            <a:r>
              <a:rPr lang="hu-HU" dirty="0"/>
              <a:t>BH2021.8.237. A Kp. 4. § (7) </a:t>
            </a:r>
            <a:r>
              <a:rPr lang="hu-HU" dirty="0" err="1"/>
              <a:t>bek</a:t>
            </a:r>
            <a:r>
              <a:rPr lang="hu-HU" dirty="0"/>
              <a:t>. 1. pont e) alpontja alapján bár általában minősülhet egy szerv a funkcionális közigazgatási szerv fogalom miatt, a tevékenység jellege folytán közigazgatási szervnek, </a:t>
            </a:r>
            <a:r>
              <a:rPr lang="hu-HU" b="1" dirty="0"/>
              <a:t>de más hatalmiág esetén külön, és határozott jogalkotói felhatalmazás kell a Kp. 4. § (7) bekezdés 1. pont e) alpontja hatálya alá tartozáshoz.</a:t>
            </a:r>
            <a:endParaRPr lang="hu-HU" dirty="0"/>
          </a:p>
          <a:p>
            <a:pPr algn="just"/>
            <a:r>
              <a:rPr lang="hu-HU" dirty="0"/>
              <a:t>A miniszter Kormány nevében meghozott döntése különleges jogrendben a Költségvetési törvény alapján a </a:t>
            </a:r>
            <a:r>
              <a:rPr lang="hu-HU" i="1" dirty="0"/>
              <a:t>tízezer lakos feletti önkormányzatok energia-áremelkedés miatti támogatása nem közigazgatási jogvita, </a:t>
            </a:r>
            <a:r>
              <a:rPr lang="hu-HU" dirty="0"/>
              <a:t>szuverén módon dönt arról, hogy egyes gazdasági célkitűzései megvalósítása céljából milyen mértékű kedvezményeket nyújt, ami beépül a Kvtv. Mellékletébe, mint egy a törvényhozó hatalmi ág aktusaként (FÍT 3.Kpkf.750.657/2023/2.).</a:t>
            </a:r>
          </a:p>
        </p:txBody>
      </p:sp>
    </p:spTree>
    <p:extLst>
      <p:ext uri="{BB962C8B-B14F-4D97-AF65-F5344CB8AC3E}">
        <p14:creationId xmlns:p14="http://schemas.microsoft.com/office/powerpoint/2010/main" val="14355832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4B01228-A36D-8D7F-95B1-3036FB831858}"/>
              </a:ext>
            </a:extLst>
          </p:cNvPr>
          <p:cNvSpPr>
            <a:spLocks noGrp="1"/>
          </p:cNvSpPr>
          <p:nvPr>
            <p:ph type="title"/>
          </p:nvPr>
        </p:nvSpPr>
        <p:spPr/>
        <p:txBody>
          <a:bodyPr/>
          <a:lstStyle/>
          <a:p>
            <a:pPr algn="just"/>
            <a:r>
              <a:rPr lang="hu-HU" dirty="0"/>
              <a:t>Panasztörvény hatálya alá eső cselekmények</a:t>
            </a:r>
          </a:p>
        </p:txBody>
      </p:sp>
      <p:sp>
        <p:nvSpPr>
          <p:cNvPr id="3" name="Tartalom helye 2">
            <a:extLst>
              <a:ext uri="{FF2B5EF4-FFF2-40B4-BE49-F238E27FC236}">
                <a16:creationId xmlns:a16="http://schemas.microsoft.com/office/drawing/2014/main" id="{CFB909C7-7EA8-E04C-6F6B-18984B61F002}"/>
              </a:ext>
            </a:extLst>
          </p:cNvPr>
          <p:cNvSpPr>
            <a:spLocks noGrp="1"/>
          </p:cNvSpPr>
          <p:nvPr>
            <p:ph idx="1"/>
          </p:nvPr>
        </p:nvSpPr>
        <p:spPr/>
        <p:txBody>
          <a:bodyPr/>
          <a:lstStyle/>
          <a:p>
            <a:pPr algn="just"/>
            <a:r>
              <a:rPr lang="hu-HU" dirty="0"/>
              <a:t>A panaszeljárásokban született válaszlevelek nem minősülnek a Kp. 4. § (1) és (3) </a:t>
            </a:r>
            <a:r>
              <a:rPr lang="hu-HU" dirty="0" err="1"/>
              <a:t>bek</a:t>
            </a:r>
            <a:r>
              <a:rPr lang="hu-HU" dirty="0"/>
              <a:t>. szerinti közigazgatási tevékenységnek, közigazgatási jogvita tárgyai nem lehetnek.</a:t>
            </a:r>
          </a:p>
          <a:p>
            <a:pPr algn="just"/>
            <a:r>
              <a:rPr lang="hu-HU" dirty="0"/>
              <a:t>A Panasz tv. 1. § (2) </a:t>
            </a:r>
            <a:r>
              <a:rPr lang="hu-HU" dirty="0" err="1"/>
              <a:t>bek</a:t>
            </a:r>
            <a:r>
              <a:rPr lang="hu-HU" dirty="0"/>
              <a:t>. egyértelműen kiveszi a bírósági és közigazgatási eljárások hatálya alól a panaszok elintézésére irányuló eljárásokat, amiből következően a panaszeljárásokban született válaszlevelek a Kp. hatálya alá nem tartoznak. (Kúria Kpkf.VI.39.858/2020/3.).</a:t>
            </a:r>
          </a:p>
          <a:p>
            <a:pPr algn="just"/>
            <a:endParaRPr lang="hu-HU" dirty="0"/>
          </a:p>
        </p:txBody>
      </p:sp>
    </p:spTree>
    <p:extLst>
      <p:ext uri="{BB962C8B-B14F-4D97-AF65-F5344CB8AC3E}">
        <p14:creationId xmlns:p14="http://schemas.microsoft.com/office/powerpoint/2010/main" val="21891841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2CE6720-3FE2-B4A4-1728-41F2CD1824F2}"/>
              </a:ext>
            </a:extLst>
          </p:cNvPr>
          <p:cNvSpPr>
            <a:spLocks noGrp="1"/>
          </p:cNvSpPr>
          <p:nvPr>
            <p:ph type="title"/>
          </p:nvPr>
        </p:nvSpPr>
        <p:spPr/>
        <p:txBody>
          <a:bodyPr/>
          <a:lstStyle/>
          <a:p>
            <a:pPr algn="just"/>
            <a:r>
              <a:rPr lang="hu-HU" dirty="0"/>
              <a:t>Nyomozati, ügyészi cselekmények</a:t>
            </a:r>
          </a:p>
        </p:txBody>
      </p:sp>
      <p:sp>
        <p:nvSpPr>
          <p:cNvPr id="3" name="Tartalom helye 2">
            <a:extLst>
              <a:ext uri="{FF2B5EF4-FFF2-40B4-BE49-F238E27FC236}">
                <a16:creationId xmlns:a16="http://schemas.microsoft.com/office/drawing/2014/main" id="{248DC27C-D61F-110F-D711-85195D9E3591}"/>
              </a:ext>
            </a:extLst>
          </p:cNvPr>
          <p:cNvSpPr>
            <a:spLocks noGrp="1"/>
          </p:cNvSpPr>
          <p:nvPr>
            <p:ph idx="1"/>
          </p:nvPr>
        </p:nvSpPr>
        <p:spPr/>
        <p:txBody>
          <a:bodyPr/>
          <a:lstStyle/>
          <a:p>
            <a:pPr algn="just"/>
            <a:r>
              <a:rPr lang="hu-HU" dirty="0"/>
              <a:t>A nyomozati, ügyészi cselekmények, intézkedések, a nyomozóhatóság nyomozás megszüntetéséről rendelkező döntése, a döntéssel szembeni panaszt elutasító cselekmény közigazgatási jogvita tárgya nem lehet, közigazgatási bíróság előtt nem támadható meg, a rendőrség, ügyészség ugyanis nem a közigazgatási jog által szabályozott területen, hanem büntetőjogi érintettségű, illetve a büntetőeljárási jog általi szabályozottság talaján jár el. A közigazgatási jog általi szabályozottság kizárt.</a:t>
            </a:r>
          </a:p>
          <a:p>
            <a:pPr algn="just"/>
            <a:endParaRPr lang="hu-HU" dirty="0"/>
          </a:p>
        </p:txBody>
      </p:sp>
    </p:spTree>
    <p:extLst>
      <p:ext uri="{BB962C8B-B14F-4D97-AF65-F5344CB8AC3E}">
        <p14:creationId xmlns:p14="http://schemas.microsoft.com/office/powerpoint/2010/main" val="435309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372E0ED-7604-BD57-573D-D03C91CBEE48}"/>
              </a:ext>
            </a:extLst>
          </p:cNvPr>
          <p:cNvSpPr>
            <a:spLocks noGrp="1"/>
          </p:cNvSpPr>
          <p:nvPr>
            <p:ph type="title"/>
          </p:nvPr>
        </p:nvSpPr>
        <p:spPr/>
        <p:txBody>
          <a:bodyPr/>
          <a:lstStyle/>
          <a:p>
            <a:r>
              <a:rPr lang="hu-HU" dirty="0"/>
              <a:t>Hatáskör és illetékesség</a:t>
            </a:r>
          </a:p>
        </p:txBody>
      </p:sp>
      <p:sp>
        <p:nvSpPr>
          <p:cNvPr id="3" name="Tartalom helye 2">
            <a:extLst>
              <a:ext uri="{FF2B5EF4-FFF2-40B4-BE49-F238E27FC236}">
                <a16:creationId xmlns:a16="http://schemas.microsoft.com/office/drawing/2014/main" id="{AE84E408-C5EC-6583-6082-F4E2B0CFDA3F}"/>
              </a:ext>
            </a:extLst>
          </p:cNvPr>
          <p:cNvSpPr>
            <a:spLocks noGrp="1"/>
          </p:cNvSpPr>
          <p:nvPr>
            <p:ph idx="1"/>
          </p:nvPr>
        </p:nvSpPr>
        <p:spPr/>
        <p:txBody>
          <a:bodyPr>
            <a:normAutofit fontScale="77500" lnSpcReduction="20000"/>
          </a:bodyPr>
          <a:lstStyle/>
          <a:p>
            <a:pPr algn="just"/>
            <a:r>
              <a:rPr lang="hu-HU" dirty="0"/>
              <a:t>A törvényszék hatáskörébe tartoznak azok a közigazgatási perek és egyéb közigazgatási bírósági eljárások, amelyek elbírálását törvény nem utalja a Kúria vagy az ítélőtábla hatáskörébe.</a:t>
            </a:r>
          </a:p>
          <a:p>
            <a:pPr algn="just"/>
            <a:r>
              <a:rPr lang="hu-HU" dirty="0"/>
              <a:t>Ha más bíróság kizárólagos illetékessége megállapítva nincs, a perre az a bíróság illetékes, amelynek illetékességi területén</a:t>
            </a:r>
          </a:p>
          <a:p>
            <a:pPr lvl="1" algn="just"/>
            <a:r>
              <a:rPr lang="hu-HU" dirty="0"/>
              <a:t>a) ingatlanhoz kapcsolódó jog vagy kötelezettség, illetve ingatlanra vonatkozó jogviszony esetében az ingatlan fekszik,</a:t>
            </a:r>
          </a:p>
          <a:p>
            <a:pPr lvl="1" algn="just"/>
            <a:r>
              <a:rPr lang="hu-HU" dirty="0"/>
              <a:t>b) tevékenység bejelentése vagy engedélyezése esetében a tevékenység </a:t>
            </a:r>
            <a:r>
              <a:rPr lang="hu-HU" dirty="0" err="1"/>
              <a:t>gyakorolásának</a:t>
            </a:r>
            <a:r>
              <a:rPr lang="hu-HU" dirty="0"/>
              <a:t> helye, vagy tervezett helye található,</a:t>
            </a:r>
          </a:p>
          <a:p>
            <a:pPr lvl="1" algn="just"/>
            <a:r>
              <a:rPr lang="hu-HU" dirty="0"/>
              <a:t>c) az a) és b) pontban meghatározottak kivételével, a több mint egy vármegyére kiterjedő illetékességgel eljáró közigazgatási szerv közigazgatási tevékenysége esetében a felperes lakóhelye, tartózkodási helye, székhelye található,</a:t>
            </a:r>
          </a:p>
          <a:p>
            <a:pPr lvl="1" algn="just"/>
            <a:r>
              <a:rPr lang="hu-HU" dirty="0"/>
              <a:t>d) az a)–c) pontban meghatározottak kivételével a mulasztó közigazgatási szerv székhelye található,</a:t>
            </a:r>
          </a:p>
          <a:p>
            <a:pPr lvl="1" algn="just"/>
            <a:r>
              <a:rPr lang="hu-HU" dirty="0"/>
              <a:t>e) az a)–d) pontban meghatározottak hiányában a per tárgyává tett közigazgatási cselekmény – többfokú eljárásban megvalósított cselekmény esetén az elsőfokú közigazgatási cselekmény – megvalósult.</a:t>
            </a:r>
          </a:p>
          <a:p>
            <a:pPr algn="just"/>
            <a:r>
              <a:rPr lang="hu-HU" b="1" dirty="0"/>
              <a:t>2/2020. Közigazgatási jogegységi határozat</a:t>
            </a:r>
            <a:r>
              <a:rPr lang="hu-HU" dirty="0"/>
              <a:t>: Az országos illetékességgel eljáró közigazgatási szerv közigazgatási tevékenységének felülvizsgálata során a közigazgatási bíróság illetékességét (egyéb különös vagy kizárólagos illetékesség hiányában) a felperes lakóhelye, tartózkodási helye, székhelye alapítja meg.</a:t>
            </a:r>
          </a:p>
        </p:txBody>
      </p:sp>
    </p:spTree>
    <p:extLst>
      <p:ext uri="{BB962C8B-B14F-4D97-AF65-F5344CB8AC3E}">
        <p14:creationId xmlns:p14="http://schemas.microsoft.com/office/powerpoint/2010/main" val="489619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1B4957C-F74E-ECED-F373-E9B21A5AE10A}"/>
              </a:ext>
            </a:extLst>
          </p:cNvPr>
          <p:cNvSpPr>
            <a:spLocks noGrp="1"/>
          </p:cNvSpPr>
          <p:nvPr>
            <p:ph type="title"/>
          </p:nvPr>
        </p:nvSpPr>
        <p:spPr/>
        <p:txBody>
          <a:bodyPr/>
          <a:lstStyle/>
          <a:p>
            <a:r>
              <a:rPr lang="hu-HU" dirty="0"/>
              <a:t>A közigazgatási jogvita</a:t>
            </a:r>
          </a:p>
        </p:txBody>
      </p:sp>
      <p:sp>
        <p:nvSpPr>
          <p:cNvPr id="3" name="Tartalom helye 2">
            <a:extLst>
              <a:ext uri="{FF2B5EF4-FFF2-40B4-BE49-F238E27FC236}">
                <a16:creationId xmlns:a16="http://schemas.microsoft.com/office/drawing/2014/main" id="{81D20FD4-33DF-1BF3-9606-403E6B4A473D}"/>
              </a:ext>
            </a:extLst>
          </p:cNvPr>
          <p:cNvSpPr>
            <a:spLocks noGrp="1"/>
          </p:cNvSpPr>
          <p:nvPr>
            <p:ph idx="1"/>
          </p:nvPr>
        </p:nvSpPr>
        <p:spPr/>
        <p:txBody>
          <a:bodyPr>
            <a:normAutofit fontScale="92500" lnSpcReduction="20000"/>
          </a:bodyPr>
          <a:lstStyle/>
          <a:p>
            <a:pPr algn="just"/>
            <a:r>
              <a:rPr lang="hu-HU" u="sng" dirty="0"/>
              <a:t>Közigazgatási jogvita</a:t>
            </a:r>
            <a:r>
              <a:rPr lang="hu-HU" dirty="0"/>
              <a:t>: A közigazgatási jogvita tárgya a közigazgatási szerv közigazgatási jog által szabályozott, az azzal érintett jogalany jogi helyzetének megváltoztatására irányuló vagy azt eredményező (3) bekezdés szerinti cselekményének, vagy a cselekmény elmulasztásának (a továbbiakban együtt: közigazgatási tevékenység) jogszerűsége.</a:t>
            </a:r>
          </a:p>
          <a:p>
            <a:pPr algn="just"/>
            <a:r>
              <a:rPr lang="hu-HU" u="sng" dirty="0"/>
              <a:t>Közigazgatási cselekmény:</a:t>
            </a:r>
            <a:r>
              <a:rPr lang="hu-HU" dirty="0"/>
              <a:t> </a:t>
            </a:r>
          </a:p>
          <a:p>
            <a:pPr lvl="1" algn="just"/>
            <a:r>
              <a:rPr lang="hu-HU" dirty="0"/>
              <a:t>az egyedi döntés, </a:t>
            </a:r>
          </a:p>
          <a:p>
            <a:pPr lvl="1" algn="just"/>
            <a:r>
              <a:rPr lang="hu-HU" dirty="0"/>
              <a:t>az egyedi ügyben alkalmazandó – a jogalkotásról szóló törvény hatálya alá nem tartozó – általános hatályú rendelkezés,</a:t>
            </a:r>
          </a:p>
          <a:p>
            <a:pPr lvl="1" algn="just"/>
            <a:r>
              <a:rPr lang="hu-HU" dirty="0"/>
              <a:t>a közigazgatási szerződés.</a:t>
            </a:r>
          </a:p>
          <a:p>
            <a:pPr algn="just"/>
            <a:r>
              <a:rPr lang="hu-HU" dirty="0"/>
              <a:t>1/2022 közigazgatási-polgári jogegységi határozat: </a:t>
            </a:r>
          </a:p>
          <a:p>
            <a:pPr lvl="1" algn="just"/>
            <a:r>
              <a:rPr lang="hu-HU" dirty="0"/>
              <a:t>A közterület-használati jogviszony közjogi jogviszony</a:t>
            </a:r>
          </a:p>
          <a:p>
            <a:pPr lvl="1" algn="just"/>
            <a:r>
              <a:rPr lang="hu-HU" dirty="0"/>
              <a:t>A közterület-használati jogviszonnyal kapcsolatos jogvita elbírálása a közigazgatási ügyekben eljáró bíróság hatáskörébe tartozik.</a:t>
            </a:r>
          </a:p>
        </p:txBody>
      </p:sp>
    </p:spTree>
    <p:extLst>
      <p:ext uri="{BB962C8B-B14F-4D97-AF65-F5344CB8AC3E}">
        <p14:creationId xmlns:p14="http://schemas.microsoft.com/office/powerpoint/2010/main" val="24757184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CA03FA15-DF4B-F138-2A9F-7C5E91B5EAB4}"/>
              </a:ext>
            </a:extLst>
          </p:cNvPr>
          <p:cNvSpPr>
            <a:spLocks noGrp="1"/>
          </p:cNvSpPr>
          <p:nvPr>
            <p:ph type="title"/>
          </p:nvPr>
        </p:nvSpPr>
        <p:spPr/>
        <p:txBody>
          <a:bodyPr/>
          <a:lstStyle/>
          <a:p>
            <a:pPr algn="just"/>
            <a:r>
              <a:rPr lang="hu-HU" dirty="0"/>
              <a:t>FÍT kizárólagos illetékessége</a:t>
            </a:r>
          </a:p>
        </p:txBody>
      </p:sp>
      <p:sp>
        <p:nvSpPr>
          <p:cNvPr id="3" name="Tartalom helye 2">
            <a:extLst>
              <a:ext uri="{FF2B5EF4-FFF2-40B4-BE49-F238E27FC236}">
                <a16:creationId xmlns:a16="http://schemas.microsoft.com/office/drawing/2014/main" id="{95F4CADF-F4AB-3299-7F73-17A709F83FB2}"/>
              </a:ext>
            </a:extLst>
          </p:cNvPr>
          <p:cNvSpPr>
            <a:spLocks noGrp="1"/>
          </p:cNvSpPr>
          <p:nvPr>
            <p:ph idx="1"/>
          </p:nvPr>
        </p:nvSpPr>
        <p:spPr/>
        <p:txBody>
          <a:bodyPr>
            <a:normAutofit fontScale="85000" lnSpcReduction="20000"/>
          </a:bodyPr>
          <a:lstStyle/>
          <a:p>
            <a:pPr algn="just"/>
            <a:r>
              <a:rPr lang="hu-HU" dirty="0"/>
              <a:t>A Fővárosi Törvényszék kizárólagosan illetékes ​</a:t>
            </a:r>
          </a:p>
          <a:p>
            <a:pPr algn="just"/>
            <a:r>
              <a:rPr lang="hu-HU" dirty="0"/>
              <a:t>a) a közszolgálati jogviszonnyal kapcsolatos per kivételével arra a jogvitára, amely</a:t>
            </a:r>
          </a:p>
          <a:p>
            <a:pPr algn="just"/>
            <a:r>
              <a:rPr lang="hu-HU" dirty="0" err="1"/>
              <a:t>aa</a:t>
            </a:r>
            <a:r>
              <a:rPr lang="hu-HU" dirty="0"/>
              <a:t>) törvény eltérő rendelkezésének hiányában az önálló szabályozó szerv (pl. Nemzeti Média- és Hírközlési Hatóság, Magyar Energetikai és Közmű-szabályozási Hivatal), az autonóm államigazgatási szerv (pl. KH, GVH, NAIH) és a kormányzati főhivatal (KSH, SZTNH),</a:t>
            </a:r>
          </a:p>
          <a:p>
            <a:pPr algn="just"/>
            <a:r>
              <a:rPr lang="hu-HU" dirty="0"/>
              <a:t>ab) a vasúti igazgatási szerv,</a:t>
            </a:r>
          </a:p>
          <a:p>
            <a:pPr algn="just"/>
            <a:r>
              <a:rPr lang="hu-HU" dirty="0" err="1"/>
              <a:t>ac</a:t>
            </a:r>
            <a:r>
              <a:rPr lang="hu-HU" dirty="0"/>
              <a:t>) a légiközlekedési hatóság és</a:t>
            </a:r>
          </a:p>
          <a:p>
            <a:pPr algn="just"/>
            <a:r>
              <a:rPr lang="hu-HU" dirty="0"/>
              <a:t>ad) a Magyar Nemzeti Bank</a:t>
            </a:r>
          </a:p>
          <a:p>
            <a:pPr algn="just"/>
            <a:r>
              <a:rPr lang="hu-HU" dirty="0"/>
              <a:t>közigazgatási tevékenységével kapcsolatos,</a:t>
            </a:r>
          </a:p>
          <a:p>
            <a:pPr algn="just"/>
            <a:r>
              <a:rPr lang="hu-HU" dirty="0"/>
              <a:t>b) a minősített adatok megismerésével kapcsolatos jogvitára, valamint</a:t>
            </a:r>
          </a:p>
          <a:p>
            <a:pPr algn="just"/>
            <a:r>
              <a:rPr lang="hu-HU" dirty="0"/>
              <a:t>c) a köztestület, annak szerve, illetve tisztségviselője közigazgatási tevékenységével kapcsolatos jogvita, a köztestület szervei, illetve tisztségviselői közötti jogvita, továbbá a köztestület, szervei, illetve tisztségviselői és a köztestület felett törvényességi felügyeletet vagy ellenőrzést gyakorló szerv közötti jogvita elbírálására.</a:t>
            </a:r>
          </a:p>
          <a:p>
            <a:pPr algn="just"/>
            <a:endParaRPr lang="hu-HU" dirty="0"/>
          </a:p>
        </p:txBody>
      </p:sp>
    </p:spTree>
    <p:extLst>
      <p:ext uri="{BB962C8B-B14F-4D97-AF65-F5344CB8AC3E}">
        <p14:creationId xmlns:p14="http://schemas.microsoft.com/office/powerpoint/2010/main" val="28215108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62995ED-4657-0001-AACA-CBAA9A6A8FBF}"/>
              </a:ext>
            </a:extLst>
          </p:cNvPr>
          <p:cNvSpPr>
            <a:spLocks noGrp="1"/>
          </p:cNvSpPr>
          <p:nvPr>
            <p:ph type="title"/>
          </p:nvPr>
        </p:nvSpPr>
        <p:spPr/>
        <p:txBody>
          <a:bodyPr/>
          <a:lstStyle/>
          <a:p>
            <a:pPr algn="just"/>
            <a:r>
              <a:rPr lang="hu-HU" dirty="0"/>
              <a:t>Közszolgálati jogviszony</a:t>
            </a:r>
          </a:p>
        </p:txBody>
      </p:sp>
      <p:sp>
        <p:nvSpPr>
          <p:cNvPr id="3" name="Tartalom helye 2">
            <a:extLst>
              <a:ext uri="{FF2B5EF4-FFF2-40B4-BE49-F238E27FC236}">
                <a16:creationId xmlns:a16="http://schemas.microsoft.com/office/drawing/2014/main" id="{2DE8AE45-ACB7-3DF9-8988-4E1CDD164F31}"/>
              </a:ext>
            </a:extLst>
          </p:cNvPr>
          <p:cNvSpPr>
            <a:spLocks noGrp="1"/>
          </p:cNvSpPr>
          <p:nvPr>
            <p:ph idx="1"/>
          </p:nvPr>
        </p:nvSpPr>
        <p:spPr/>
        <p:txBody>
          <a:bodyPr/>
          <a:lstStyle/>
          <a:p>
            <a:pPr algn="just"/>
            <a:r>
              <a:rPr lang="hu-HU" dirty="0"/>
              <a:t>A közszolgálati jogviszonnyal kapcsolatos perre a jogvitával érintett </a:t>
            </a:r>
            <a:r>
              <a:rPr lang="hu-HU" i="1" dirty="0"/>
              <a:t>munkavégzés helye</a:t>
            </a:r>
            <a:r>
              <a:rPr lang="hu-HU" dirty="0"/>
              <a:t> – ha a munkavégzés helye külföld, akkor a munkáltató szerv székhelye – szerinti bíróság illetékes. A természetes személy felperes a közszolgálati jogviszonnyal kapcsolatos pert a </a:t>
            </a:r>
            <a:r>
              <a:rPr lang="hu-HU" i="1" dirty="0"/>
              <a:t>belföldi lakóhelye, ennek hiányában belföldi tartózkodási helye</a:t>
            </a:r>
            <a:r>
              <a:rPr lang="hu-HU" dirty="0"/>
              <a:t> szerint illetékes bíróság előtt is megindíthatja. A természetes személy alperesnek a legkésőbb az írásbeli ellenkérelemben előadott kérelmére a bíróság a közszolgálati jogviszonnyal kapcsolatos pert a munkavégzés helye szerint illetékes bírósághoz teszi át tárgyalás és elbírálás végett, ha az alperes munkavégzési helye nem azonos a belföldi lakóhelyével, ennek hiányában belföldi tartózkodási helyével.</a:t>
            </a:r>
          </a:p>
          <a:p>
            <a:pPr algn="just"/>
            <a:endParaRPr lang="hu-HU" dirty="0"/>
          </a:p>
        </p:txBody>
      </p:sp>
    </p:spTree>
    <p:extLst>
      <p:ext uri="{BB962C8B-B14F-4D97-AF65-F5344CB8AC3E}">
        <p14:creationId xmlns:p14="http://schemas.microsoft.com/office/powerpoint/2010/main" val="41953256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04D938EC-A917-01C9-BD19-66F6C6B062EB}"/>
              </a:ext>
            </a:extLst>
          </p:cNvPr>
          <p:cNvSpPr>
            <a:spLocks noGrp="1"/>
          </p:cNvSpPr>
          <p:nvPr>
            <p:ph type="title"/>
          </p:nvPr>
        </p:nvSpPr>
        <p:spPr/>
        <p:txBody>
          <a:bodyPr/>
          <a:lstStyle/>
          <a:p>
            <a:r>
              <a:rPr lang="hu-HU" dirty="0"/>
              <a:t>Felek és érdekeltek</a:t>
            </a:r>
          </a:p>
        </p:txBody>
      </p:sp>
      <p:sp>
        <p:nvSpPr>
          <p:cNvPr id="3" name="Tartalom helye 2">
            <a:extLst>
              <a:ext uri="{FF2B5EF4-FFF2-40B4-BE49-F238E27FC236}">
                <a16:creationId xmlns:a16="http://schemas.microsoft.com/office/drawing/2014/main" id="{F7C5A9EF-AD20-8A47-3999-C41136BADA9F}"/>
              </a:ext>
            </a:extLst>
          </p:cNvPr>
          <p:cNvSpPr>
            <a:spLocks noGrp="1"/>
          </p:cNvSpPr>
          <p:nvPr>
            <p:ph idx="1"/>
          </p:nvPr>
        </p:nvSpPr>
        <p:spPr>
          <a:xfrm>
            <a:off x="677334" y="2152122"/>
            <a:ext cx="8596668" cy="3880773"/>
          </a:xfrm>
        </p:spPr>
        <p:txBody>
          <a:bodyPr>
            <a:normAutofit lnSpcReduction="10000"/>
          </a:bodyPr>
          <a:lstStyle/>
          <a:p>
            <a:pPr algn="just"/>
            <a:r>
              <a:rPr lang="hu-HU" b="1" dirty="0"/>
              <a:t>Perképesség – 16. §</a:t>
            </a:r>
          </a:p>
          <a:p>
            <a:pPr algn="just"/>
            <a:r>
              <a:rPr lang="hu-HU" dirty="0"/>
              <a:t>A perben fél az lehet, akit a polgári jog vagy a közigazgatási jog szabályai szerint jogok illethetnek és kötelezettségek terhelhetnek, továbbá az a közigazgatási szerv, amely önálló közigazgatási feladat- és hatáskörrel rendelkezik.</a:t>
            </a:r>
          </a:p>
          <a:p>
            <a:pPr algn="just"/>
            <a:r>
              <a:rPr lang="hu-HU" b="1" dirty="0"/>
              <a:t>Felperes – 17. §</a:t>
            </a:r>
          </a:p>
          <a:p>
            <a:pPr algn="just"/>
            <a:r>
              <a:rPr lang="hu-HU" dirty="0"/>
              <a:t>az, akinek jogát vagy jogos érdekét a közigazgatási tevékenység </a:t>
            </a:r>
            <a:r>
              <a:rPr lang="hu-HU" i="1" dirty="0"/>
              <a:t>közvetlenül</a:t>
            </a:r>
            <a:r>
              <a:rPr lang="hu-HU" dirty="0"/>
              <a:t> érinti</a:t>
            </a:r>
          </a:p>
          <a:p>
            <a:pPr algn="just"/>
            <a:r>
              <a:rPr lang="hu-HU" dirty="0"/>
              <a:t>A Kp. 17. § a) pontja szerinti perindítási jog feltétele, hogy a felperes jogát vagy jogos érdekét a közigazgatási határozat közvetlenül érintse. Perindítási jog nem csak azt illeti meg, aki a hatósági eljárásban ügyfél volt. A perindítási jog megléte esetén vizsgálandó a felperes kereshetőségi joga [BH2025. 198.).</a:t>
            </a:r>
          </a:p>
        </p:txBody>
      </p:sp>
    </p:spTree>
    <p:extLst>
      <p:ext uri="{BB962C8B-B14F-4D97-AF65-F5344CB8AC3E}">
        <p14:creationId xmlns:p14="http://schemas.microsoft.com/office/powerpoint/2010/main" val="3670754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E7A0D7-9AA5-144E-D540-4DCD11E676A7}"/>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498C19B4-5883-6F5B-B2D3-848A0918DF21}"/>
              </a:ext>
            </a:extLst>
          </p:cNvPr>
          <p:cNvSpPr>
            <a:spLocks noGrp="1"/>
          </p:cNvSpPr>
          <p:nvPr>
            <p:ph type="title"/>
          </p:nvPr>
        </p:nvSpPr>
        <p:spPr/>
        <p:txBody>
          <a:bodyPr/>
          <a:lstStyle/>
          <a:p>
            <a:r>
              <a:rPr lang="hu-HU" dirty="0"/>
              <a:t>Felek és érdekeltek</a:t>
            </a:r>
          </a:p>
        </p:txBody>
      </p:sp>
      <p:sp>
        <p:nvSpPr>
          <p:cNvPr id="3" name="Tartalom helye 2">
            <a:extLst>
              <a:ext uri="{FF2B5EF4-FFF2-40B4-BE49-F238E27FC236}">
                <a16:creationId xmlns:a16="http://schemas.microsoft.com/office/drawing/2014/main" id="{442C9D7E-A6D2-57D3-970C-D3BA79E17F09}"/>
              </a:ext>
            </a:extLst>
          </p:cNvPr>
          <p:cNvSpPr>
            <a:spLocks noGrp="1"/>
          </p:cNvSpPr>
          <p:nvPr>
            <p:ph idx="1"/>
          </p:nvPr>
        </p:nvSpPr>
        <p:spPr/>
        <p:txBody>
          <a:bodyPr>
            <a:normAutofit fontScale="92500" lnSpcReduction="10000"/>
          </a:bodyPr>
          <a:lstStyle/>
          <a:p>
            <a:pPr algn="just"/>
            <a:r>
              <a:rPr lang="hu-HU" b="1" dirty="0"/>
              <a:t>Alperes – 18. §</a:t>
            </a:r>
          </a:p>
          <a:p>
            <a:pPr algn="just"/>
            <a:r>
              <a:rPr lang="hu-HU" dirty="0"/>
              <a:t>Ha törvény eltérően nem rendelkezik, a pert az ellen a közigazgatási szerv ellen kell indítani, amely a jogvita tárgyát képező közigazgatási tevékenységet megvalósította. Többfokú közigazgatási eljárásban hozott cselekmény esetén a közigazgatási cselekmény megvalósítója </a:t>
            </a:r>
            <a:r>
              <a:rPr lang="hu-HU" b="1" i="1" dirty="0"/>
              <a:t>az utolsó fokon eljárt közigazgatási szerv</a:t>
            </a:r>
            <a:r>
              <a:rPr lang="hu-HU" dirty="0"/>
              <a:t>.</a:t>
            </a:r>
          </a:p>
          <a:p>
            <a:pPr algn="just"/>
            <a:r>
              <a:rPr lang="hu-HU" dirty="0"/>
              <a:t>Több alperes együtt is perelhető, ha a közigazgatási tevékenységet együtt valósították meg, így különösen, ha az egyik közigazgatási tevékenysége a másiknak a keresetlevélben vitatott közigazgatási tevékenységén alapul, vagy megvalósításukra ugyanabban a megelőző eljárásban került sor. (pl. szakhatóság esete)</a:t>
            </a:r>
          </a:p>
          <a:p>
            <a:pPr algn="just"/>
            <a:r>
              <a:rPr lang="hu-HU" dirty="0"/>
              <a:t>Ha a bíróság azt állapítja meg, hogy a pert további közigazgatási szerv ellen is meg kellett volna indítani, e közigazgatási szervet a keresetlevél közlésével perbe állítja.</a:t>
            </a:r>
          </a:p>
        </p:txBody>
      </p:sp>
    </p:spTree>
    <p:extLst>
      <p:ext uri="{BB962C8B-B14F-4D97-AF65-F5344CB8AC3E}">
        <p14:creationId xmlns:p14="http://schemas.microsoft.com/office/powerpoint/2010/main" val="8767378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9C460C-E858-DC4F-401A-3E7F05DAD224}"/>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35C4F3B7-C84E-DFBB-F375-8F02C730CB72}"/>
              </a:ext>
            </a:extLst>
          </p:cNvPr>
          <p:cNvSpPr>
            <a:spLocks noGrp="1"/>
          </p:cNvSpPr>
          <p:nvPr>
            <p:ph type="title"/>
          </p:nvPr>
        </p:nvSpPr>
        <p:spPr/>
        <p:txBody>
          <a:bodyPr/>
          <a:lstStyle/>
          <a:p>
            <a:r>
              <a:rPr lang="hu-HU" dirty="0"/>
              <a:t>Felek és érdekeltek</a:t>
            </a:r>
          </a:p>
        </p:txBody>
      </p:sp>
      <p:sp>
        <p:nvSpPr>
          <p:cNvPr id="3" name="Tartalom helye 2">
            <a:extLst>
              <a:ext uri="{FF2B5EF4-FFF2-40B4-BE49-F238E27FC236}">
                <a16:creationId xmlns:a16="http://schemas.microsoft.com/office/drawing/2014/main" id="{2588C4E7-0022-8682-2A98-E17BD0D75125}"/>
              </a:ext>
            </a:extLst>
          </p:cNvPr>
          <p:cNvSpPr>
            <a:spLocks noGrp="1"/>
          </p:cNvSpPr>
          <p:nvPr>
            <p:ph idx="1"/>
          </p:nvPr>
        </p:nvSpPr>
        <p:spPr/>
        <p:txBody>
          <a:bodyPr>
            <a:normAutofit/>
          </a:bodyPr>
          <a:lstStyle/>
          <a:p>
            <a:pPr algn="just"/>
            <a:r>
              <a:rPr lang="hu-HU" dirty="0"/>
              <a:t>Érdekelt: Akinek jogát vagy jogos érdekét a vitatott közigazgatási tevékenység közvetlenül érinti vagy a perben hozandó ítélet közvetlenül érintheti. Megelőző eljárásban ügyfélként vett részt.</a:t>
            </a:r>
          </a:p>
          <a:p>
            <a:pPr algn="just"/>
            <a:r>
              <a:rPr lang="hu-HU" dirty="0"/>
              <a:t>A Kp. 40. § (8) bekezdése alapján az elsőfokon eljárt közigazgatási szerv az ismert érdekeltet a keresetlevél benyújtásáról annak megküldésével haladéktalanul értesíti.</a:t>
            </a:r>
          </a:p>
          <a:p>
            <a:pPr algn="just"/>
            <a:r>
              <a:rPr lang="hu-HU" dirty="0"/>
              <a:t>Adott esetben a bíróság az ismert érdekelteket hivatalból perbe is állíthatja (pl. földforgalmi ügyekben a szerződő feleket, elővásárlási jognyilatkozatot tevőt stb.)</a:t>
            </a:r>
          </a:p>
        </p:txBody>
      </p:sp>
    </p:spTree>
    <p:extLst>
      <p:ext uri="{BB962C8B-B14F-4D97-AF65-F5344CB8AC3E}">
        <p14:creationId xmlns:p14="http://schemas.microsoft.com/office/powerpoint/2010/main" val="13893404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03471248-1C32-6CC1-4C7D-CD907AEBC9EA}"/>
              </a:ext>
            </a:extLst>
          </p:cNvPr>
          <p:cNvSpPr>
            <a:spLocks noGrp="1"/>
          </p:cNvSpPr>
          <p:nvPr>
            <p:ph type="title"/>
          </p:nvPr>
        </p:nvSpPr>
        <p:spPr/>
        <p:txBody>
          <a:bodyPr/>
          <a:lstStyle/>
          <a:p>
            <a:r>
              <a:rPr lang="hu-HU" dirty="0"/>
              <a:t>Képviselet szabályai</a:t>
            </a:r>
          </a:p>
        </p:txBody>
      </p:sp>
      <p:sp>
        <p:nvSpPr>
          <p:cNvPr id="3" name="Tartalom helye 2">
            <a:extLst>
              <a:ext uri="{FF2B5EF4-FFF2-40B4-BE49-F238E27FC236}">
                <a16:creationId xmlns:a16="http://schemas.microsoft.com/office/drawing/2014/main" id="{E3D8610C-25A3-C78F-F589-610B9DBC7138}"/>
              </a:ext>
            </a:extLst>
          </p:cNvPr>
          <p:cNvSpPr>
            <a:spLocks noGrp="1"/>
          </p:cNvSpPr>
          <p:nvPr>
            <p:ph idx="1"/>
          </p:nvPr>
        </p:nvSpPr>
        <p:spPr/>
        <p:txBody>
          <a:bodyPr/>
          <a:lstStyle/>
          <a:p>
            <a:pPr algn="just"/>
            <a:r>
              <a:rPr lang="hu-HU" dirty="0"/>
              <a:t>A Pp. szabályai irányadóak a Kp-ben rögzített eltérésekkel.</a:t>
            </a:r>
          </a:p>
          <a:p>
            <a:pPr algn="just"/>
            <a:r>
              <a:rPr lang="hu-HU" dirty="0"/>
              <a:t>Ügyvédjelölt és ügyvédi kamarai nyilvántartásba vett jogi előadó a jogi képviseletre kötelezett fél nevében kizárólag az iratok megtekintése, azokról másolat kérése vagy készítése érdekében járhat el.</a:t>
            </a:r>
          </a:p>
          <a:p>
            <a:pPr algn="just"/>
            <a:r>
              <a:rPr lang="hu-HU" dirty="0"/>
              <a:t>Kötelező a jogi képviselet:</a:t>
            </a:r>
          </a:p>
          <a:p>
            <a:pPr lvl="1" algn="just"/>
            <a:r>
              <a:rPr lang="hu-HU" dirty="0"/>
              <a:t>Kúria előtt,</a:t>
            </a:r>
          </a:p>
          <a:p>
            <a:pPr lvl="1" algn="just"/>
            <a:r>
              <a:rPr lang="hu-HU" dirty="0"/>
              <a:t>Kp. 13. § (3) bekezdésben szabályozott jogvitában,</a:t>
            </a:r>
          </a:p>
          <a:p>
            <a:pPr lvl="1" algn="just"/>
            <a:r>
              <a:rPr lang="hu-HU" dirty="0"/>
              <a:t>Közigazgatási szerződéssel kapcsolatos perben.</a:t>
            </a:r>
          </a:p>
          <a:p>
            <a:pPr algn="just"/>
            <a:endParaRPr lang="hu-HU" dirty="0"/>
          </a:p>
        </p:txBody>
      </p:sp>
    </p:spTree>
    <p:extLst>
      <p:ext uri="{BB962C8B-B14F-4D97-AF65-F5344CB8AC3E}">
        <p14:creationId xmlns:p14="http://schemas.microsoft.com/office/powerpoint/2010/main" val="7357746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0CA20B67-E035-2AB4-95D9-60AB36155831}"/>
              </a:ext>
            </a:extLst>
          </p:cNvPr>
          <p:cNvSpPr>
            <a:spLocks noGrp="1"/>
          </p:cNvSpPr>
          <p:nvPr>
            <p:ph type="title"/>
          </p:nvPr>
        </p:nvSpPr>
        <p:spPr/>
        <p:txBody>
          <a:bodyPr/>
          <a:lstStyle/>
          <a:p>
            <a:r>
              <a:rPr lang="hu-HU" dirty="0"/>
              <a:t>Egyéb általános szabályok</a:t>
            </a:r>
          </a:p>
        </p:txBody>
      </p:sp>
      <p:sp>
        <p:nvSpPr>
          <p:cNvPr id="3" name="Tartalom helye 2">
            <a:extLst>
              <a:ext uri="{FF2B5EF4-FFF2-40B4-BE49-F238E27FC236}">
                <a16:creationId xmlns:a16="http://schemas.microsoft.com/office/drawing/2014/main" id="{45810B79-C8B5-C66E-112F-9A3C191A0B6A}"/>
              </a:ext>
            </a:extLst>
          </p:cNvPr>
          <p:cNvSpPr>
            <a:spLocks noGrp="1"/>
          </p:cNvSpPr>
          <p:nvPr>
            <p:ph idx="1"/>
          </p:nvPr>
        </p:nvSpPr>
        <p:spPr/>
        <p:txBody>
          <a:bodyPr>
            <a:normAutofit fontScale="92500" lnSpcReduction="20000"/>
          </a:bodyPr>
          <a:lstStyle/>
          <a:p>
            <a:pPr algn="just"/>
            <a:r>
              <a:rPr lang="hu-HU" dirty="0"/>
              <a:t>A Kp. háttérjogszabálya számos esetben a Pp. </a:t>
            </a:r>
          </a:p>
          <a:p>
            <a:pPr algn="just"/>
            <a:r>
              <a:rPr lang="hu-HU" dirty="0"/>
              <a:t>A Kp. 36. §-a rögzíti, hogy mely jogintézmények esetén kell alkalmazni a Pp. szabályait </a:t>
            </a:r>
          </a:p>
          <a:p>
            <a:pPr algn="just"/>
            <a:r>
              <a:rPr lang="hu-HU" dirty="0"/>
              <a:t>Pl. AB eljárás kezdeményezése (Kp. 34. §)</a:t>
            </a:r>
          </a:p>
          <a:p>
            <a:pPr algn="just"/>
            <a:r>
              <a:rPr lang="hu-HU" dirty="0"/>
              <a:t>A bíróság az Alkotmánybíróságnál kezdeményezi a Kúria 11/2024. Jogegységi határozata (Jpe.III.60.035/2023/14., a továbbiakban: JEH) 3. pontja, valamint a mező- és erdőgazdasági földek forgalmáról szóló 2013. évi CXXII. törvénnyel összefüggő egyes rendelkezésekről és átmeneti szabályokról szóló 2013. évi CCXII. törvény (a továbbiakban: </a:t>
            </a:r>
            <a:r>
              <a:rPr lang="hu-HU" dirty="0" err="1"/>
              <a:t>Fétv</a:t>
            </a:r>
            <a:r>
              <a:rPr lang="hu-HU" dirty="0"/>
              <a:t>.) 36. § (2) bekezdése Alaptörvénybe ütközésének vizsgálatát, alaptörvény-ellenességének megállapítását és e jogegységi határozati, illetve jogszabályi rendelkezés megsemmisítését.</a:t>
            </a:r>
          </a:p>
          <a:p>
            <a:pPr algn="just"/>
            <a:r>
              <a:rPr lang="hu-HU" dirty="0"/>
              <a:t>A bíróság kezdeményezi továbbá a fenti alaptörvény-ellenes jogegységi határozati és jogszabályi rendelkezés általános és a Szegedi Törvényszék előtt folyamatban lévő perében történő alkalmazási tilalmának elrendelését. (III/1074/2026., III/1051/2026., III/1047/2026.)</a:t>
            </a:r>
          </a:p>
          <a:p>
            <a:pPr algn="just"/>
            <a:endParaRPr lang="hu-HU" dirty="0"/>
          </a:p>
        </p:txBody>
      </p:sp>
    </p:spTree>
    <p:extLst>
      <p:ext uri="{BB962C8B-B14F-4D97-AF65-F5344CB8AC3E}">
        <p14:creationId xmlns:p14="http://schemas.microsoft.com/office/powerpoint/2010/main" val="4142045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ACF63-DC52-2AB3-F9D7-DD51C240D42E}"/>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1AE20DEC-F2A5-CD4D-4926-A20D18C1E834}"/>
              </a:ext>
            </a:extLst>
          </p:cNvPr>
          <p:cNvSpPr>
            <a:spLocks noGrp="1"/>
          </p:cNvSpPr>
          <p:nvPr>
            <p:ph type="title"/>
          </p:nvPr>
        </p:nvSpPr>
        <p:spPr/>
        <p:txBody>
          <a:bodyPr/>
          <a:lstStyle/>
          <a:p>
            <a:pPr algn="just"/>
            <a:r>
              <a:rPr lang="hu-HU" dirty="0"/>
              <a:t>11/2024. JEH</a:t>
            </a:r>
          </a:p>
        </p:txBody>
      </p:sp>
      <p:sp>
        <p:nvSpPr>
          <p:cNvPr id="3" name="Tartalom helye 2">
            <a:extLst>
              <a:ext uri="{FF2B5EF4-FFF2-40B4-BE49-F238E27FC236}">
                <a16:creationId xmlns:a16="http://schemas.microsoft.com/office/drawing/2014/main" id="{EAA668FB-7094-8E16-2E85-7AD62F5AE29E}"/>
              </a:ext>
            </a:extLst>
          </p:cNvPr>
          <p:cNvSpPr>
            <a:spLocks noGrp="1"/>
          </p:cNvSpPr>
          <p:nvPr>
            <p:ph idx="1"/>
          </p:nvPr>
        </p:nvSpPr>
        <p:spPr/>
        <p:txBody>
          <a:bodyPr>
            <a:normAutofit/>
          </a:bodyPr>
          <a:lstStyle/>
          <a:p>
            <a:pPr algn="just">
              <a:spcBef>
                <a:spcPts val="0"/>
              </a:spcBef>
            </a:pPr>
            <a:r>
              <a:rPr lang="hu-HU" dirty="0"/>
              <a:t>1. A mezőgazdasági igazgatási szerv a mező- és erdőgazdasági földek forgalmáról szóló 2013. évi CXXII. törvény 27. § (1) bekezdés a) pontja szerinti esetben a helyi földbizottság alkotmányos követelményeknek, törvényi előírásoknak megfelelően kiadott állásfoglalása birtokában hozhat határozatot.</a:t>
            </a:r>
          </a:p>
          <a:p>
            <a:pPr algn="just">
              <a:spcBef>
                <a:spcPts val="0"/>
              </a:spcBef>
            </a:pPr>
            <a:r>
              <a:rPr lang="hu-HU" dirty="0"/>
              <a:t>2. A mezőgazdasági igazgatási szervnek meg kell vizsgálnia, hogy az állásfoglalás tényekkel, adatokkal alátámasztott-e, okszerűen, ellentmondásoktól mentesen, részletesen indokolt-e.</a:t>
            </a:r>
          </a:p>
          <a:p>
            <a:pPr algn="just">
              <a:spcBef>
                <a:spcPts val="0"/>
              </a:spcBef>
            </a:pPr>
            <a:r>
              <a:rPr lang="hu-HU" dirty="0"/>
              <a:t>3. Ha azt állapítja meg, hogy az állásfoglalás az alkotmányos követelményeknek, a törvényi előírásoknak nem felel meg, azt nem változtathatja meg, nem mellőzheti. Köteles – adott esetben több alkalommal is – a helyi földbizottságot a jogszerű állásfoglalás kiadása céljából felhívni.</a:t>
            </a:r>
          </a:p>
          <a:p>
            <a:pPr algn="just">
              <a:spcBef>
                <a:spcPts val="0"/>
              </a:spcBef>
            </a:pPr>
            <a:endParaRPr lang="hu-HU" dirty="0"/>
          </a:p>
        </p:txBody>
      </p:sp>
    </p:spTree>
    <p:extLst>
      <p:ext uri="{BB962C8B-B14F-4D97-AF65-F5344CB8AC3E}">
        <p14:creationId xmlns:p14="http://schemas.microsoft.com/office/powerpoint/2010/main" val="24611750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C458B-1F69-9BA2-997F-87D8EAD5CA2F}"/>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CD813137-5BE6-6549-6CA5-ED0CC806A9FA}"/>
              </a:ext>
            </a:extLst>
          </p:cNvPr>
          <p:cNvSpPr>
            <a:spLocks noGrp="1"/>
          </p:cNvSpPr>
          <p:nvPr>
            <p:ph type="title"/>
          </p:nvPr>
        </p:nvSpPr>
        <p:spPr/>
        <p:txBody>
          <a:bodyPr/>
          <a:lstStyle/>
          <a:p>
            <a:r>
              <a:rPr lang="hu-HU" dirty="0"/>
              <a:t>Egyéb általános szabályok</a:t>
            </a:r>
          </a:p>
        </p:txBody>
      </p:sp>
      <p:sp>
        <p:nvSpPr>
          <p:cNvPr id="3" name="Tartalom helye 2">
            <a:extLst>
              <a:ext uri="{FF2B5EF4-FFF2-40B4-BE49-F238E27FC236}">
                <a16:creationId xmlns:a16="http://schemas.microsoft.com/office/drawing/2014/main" id="{C3530F57-E585-CB08-6819-60F4ACCE4229}"/>
              </a:ext>
            </a:extLst>
          </p:cNvPr>
          <p:cNvSpPr>
            <a:spLocks noGrp="1"/>
          </p:cNvSpPr>
          <p:nvPr>
            <p:ph idx="1"/>
          </p:nvPr>
        </p:nvSpPr>
        <p:spPr/>
        <p:txBody>
          <a:bodyPr/>
          <a:lstStyle/>
          <a:p>
            <a:pPr algn="just"/>
            <a:r>
              <a:rPr lang="hu-HU" dirty="0"/>
              <a:t>A tárgyalás során lehetőség van a </a:t>
            </a:r>
            <a:r>
              <a:rPr lang="hu-HU" i="1" dirty="0"/>
              <a:t>Microsoft </a:t>
            </a:r>
            <a:r>
              <a:rPr lang="hu-HU" i="1" dirty="0" err="1"/>
              <a:t>Teams</a:t>
            </a:r>
            <a:r>
              <a:rPr lang="hu-HU" dirty="0"/>
              <a:t> alkalmazás útján való részvételre is. </a:t>
            </a:r>
          </a:p>
          <a:p>
            <a:pPr algn="just"/>
            <a:r>
              <a:rPr lang="hu-HU" dirty="0"/>
              <a:t>A </a:t>
            </a:r>
            <a:r>
              <a:rPr lang="hu-HU" dirty="0" err="1"/>
              <a:t>Teams</a:t>
            </a:r>
            <a:r>
              <a:rPr lang="hu-HU" dirty="0"/>
              <a:t> útján való tárgyalási jelenlétet a keresetlevélben vagy legkésőbb a tárgyalást megelőző külön beadványban lehet kérni.</a:t>
            </a:r>
          </a:p>
          <a:p>
            <a:pPr algn="just"/>
            <a:r>
              <a:rPr lang="hu-HU" dirty="0"/>
              <a:t>A </a:t>
            </a:r>
            <a:r>
              <a:rPr lang="hu-HU" dirty="0" err="1"/>
              <a:t>Teams</a:t>
            </a:r>
            <a:r>
              <a:rPr lang="hu-HU" dirty="0"/>
              <a:t> útján való tárgyalás feltétele, hogy a fél vagy képviselője olyan elektronikai eszközről jelentkezzen be, amely egyidejűleg képes kép- és hangfelvétel továbbítására. </a:t>
            </a:r>
          </a:p>
        </p:txBody>
      </p:sp>
    </p:spTree>
    <p:extLst>
      <p:ext uri="{BB962C8B-B14F-4D97-AF65-F5344CB8AC3E}">
        <p14:creationId xmlns:p14="http://schemas.microsoft.com/office/powerpoint/2010/main" val="34544426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B47D2AE-E0EE-E249-FA4F-F34A0368FDE6}"/>
              </a:ext>
            </a:extLst>
          </p:cNvPr>
          <p:cNvSpPr>
            <a:spLocks noGrp="1"/>
          </p:cNvSpPr>
          <p:nvPr>
            <p:ph type="title"/>
          </p:nvPr>
        </p:nvSpPr>
        <p:spPr/>
        <p:txBody>
          <a:bodyPr/>
          <a:lstStyle/>
          <a:p>
            <a:pPr algn="just"/>
            <a:r>
              <a:rPr lang="hu-HU" dirty="0"/>
              <a:t>Egyszerűsített telekommunikációs jelenlét (Pp. 627/A. §)</a:t>
            </a:r>
          </a:p>
        </p:txBody>
      </p:sp>
      <p:sp>
        <p:nvSpPr>
          <p:cNvPr id="3" name="Tartalom helye 2">
            <a:extLst>
              <a:ext uri="{FF2B5EF4-FFF2-40B4-BE49-F238E27FC236}">
                <a16:creationId xmlns:a16="http://schemas.microsoft.com/office/drawing/2014/main" id="{0B6C4D83-C84F-6E1D-F996-5FFD82B503F3}"/>
              </a:ext>
            </a:extLst>
          </p:cNvPr>
          <p:cNvSpPr>
            <a:spLocks noGrp="1"/>
          </p:cNvSpPr>
          <p:nvPr>
            <p:ph idx="1"/>
          </p:nvPr>
        </p:nvSpPr>
        <p:spPr/>
        <p:txBody>
          <a:bodyPr>
            <a:normAutofit fontScale="92500" lnSpcReduction="10000"/>
          </a:bodyPr>
          <a:lstStyle/>
          <a:p>
            <a:pPr algn="just"/>
            <a:r>
              <a:rPr lang="hu-HU" dirty="0"/>
              <a:t>a) az célszerűnek látszik, különösen, ha az az eljárás lefolytatását meggyorsítja,</a:t>
            </a:r>
          </a:p>
          <a:p>
            <a:pPr algn="just"/>
            <a:r>
              <a:rPr lang="hu-HU" dirty="0"/>
              <a:t>b) a meghallgatás a tárgyalás, illetve a személyes meghallgatás kitűzött helyszínén jelentős nehézséggel vagy aránytalanul nagy költségtöbblettel járna, vagy</a:t>
            </a:r>
          </a:p>
          <a:p>
            <a:pPr algn="just"/>
            <a:r>
              <a:rPr lang="hu-HU" dirty="0"/>
              <a:t>c) ezt a tanú személyes védelme indokolja. (Pp. 622. §)</a:t>
            </a:r>
          </a:p>
          <a:p>
            <a:pPr algn="just"/>
            <a:r>
              <a:rPr lang="hu-HU" dirty="0"/>
              <a:t>A meghallgatott biztosítja a helyiséget és a technikai feltételeket a másik oldalon.</a:t>
            </a:r>
          </a:p>
          <a:p>
            <a:pPr algn="just"/>
            <a:r>
              <a:rPr lang="hu-HU" dirty="0"/>
              <a:t>Egyszerűsített telekommunikációs jelenlét esetén az eljárási cselekmény kitűzött helyszíne és a meghallgatás helyszíne között az összeköttetés közvetlenségét a mozgóképet és a hangot egyidejűleg továbbító eszköz biztosítja.</a:t>
            </a:r>
          </a:p>
          <a:p>
            <a:pPr algn="just"/>
            <a:r>
              <a:rPr lang="hu-HU" dirty="0"/>
              <a:t>Egyszerűsített telekommunikációs jelenlétet a bíróság – az egyszerűsített telekommunikációs jelenléttel meghallgatásra kerülő személy </a:t>
            </a:r>
            <a:r>
              <a:rPr lang="hu-HU" b="1" i="1" dirty="0"/>
              <a:t>előzetes hozzájárulásának beszerzését követően</a:t>
            </a:r>
            <a:r>
              <a:rPr lang="hu-HU" dirty="0"/>
              <a:t> – végzéssel rendeli el.</a:t>
            </a:r>
          </a:p>
          <a:p>
            <a:pPr algn="just"/>
            <a:r>
              <a:rPr lang="hu-HU" dirty="0"/>
              <a:t>Személyazonosság, önkéntesség, befolyásmentesség, ellenőrzés</a:t>
            </a:r>
          </a:p>
          <a:p>
            <a:pPr algn="just"/>
            <a:endParaRPr lang="hu-HU" dirty="0"/>
          </a:p>
          <a:p>
            <a:pPr algn="just"/>
            <a:endParaRPr lang="hu-HU" dirty="0"/>
          </a:p>
          <a:p>
            <a:pPr algn="just"/>
            <a:endParaRPr lang="hu-HU" dirty="0"/>
          </a:p>
        </p:txBody>
      </p:sp>
    </p:spTree>
    <p:extLst>
      <p:ext uri="{BB962C8B-B14F-4D97-AF65-F5344CB8AC3E}">
        <p14:creationId xmlns:p14="http://schemas.microsoft.com/office/powerpoint/2010/main" val="2819230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4A6E406-8A8A-1ADD-CEAB-31CDB50BFEC3}"/>
              </a:ext>
            </a:extLst>
          </p:cNvPr>
          <p:cNvSpPr>
            <a:spLocks noGrp="1"/>
          </p:cNvSpPr>
          <p:nvPr>
            <p:ph type="title"/>
          </p:nvPr>
        </p:nvSpPr>
        <p:spPr/>
        <p:txBody>
          <a:bodyPr/>
          <a:lstStyle/>
          <a:p>
            <a:pPr algn="just"/>
            <a:r>
              <a:rPr lang="hu-HU" dirty="0"/>
              <a:t>Funkcionális közigazgatási szerv fogalma</a:t>
            </a:r>
          </a:p>
        </p:txBody>
      </p:sp>
      <p:sp>
        <p:nvSpPr>
          <p:cNvPr id="3" name="Tartalom helye 2">
            <a:extLst>
              <a:ext uri="{FF2B5EF4-FFF2-40B4-BE49-F238E27FC236}">
                <a16:creationId xmlns:a16="http://schemas.microsoft.com/office/drawing/2014/main" id="{F37A4629-604F-84B2-34A4-42A8C8A2181B}"/>
              </a:ext>
            </a:extLst>
          </p:cNvPr>
          <p:cNvSpPr>
            <a:spLocks noGrp="1"/>
          </p:cNvSpPr>
          <p:nvPr>
            <p:ph idx="1"/>
          </p:nvPr>
        </p:nvSpPr>
        <p:spPr/>
        <p:txBody>
          <a:bodyPr>
            <a:normAutofit/>
          </a:bodyPr>
          <a:lstStyle/>
          <a:p>
            <a:pPr algn="just"/>
            <a:endParaRPr lang="hu-HU" dirty="0"/>
          </a:p>
          <a:p>
            <a:pPr algn="just"/>
            <a:r>
              <a:rPr lang="hu-HU" dirty="0"/>
              <a:t>A Kp. nem szervezeti, hanem funkcionális alapon, a tevékenység természete alapján minősít egyes jogviszonyokat közigazgatásinak.</a:t>
            </a:r>
          </a:p>
          <a:p>
            <a:pPr algn="just"/>
            <a:r>
              <a:rPr lang="hu-HU" dirty="0"/>
              <a:t>A közigazgatási jogszabályban való rendezés, a közigazgatási szerv döntésének joghoz kötöttsége a diszkrecionális eljárással szemben, a jogszabály által használt terminológia, vagy a közigazgatási szervet a magánjogi jogalanyoktól eltérően megillető hatalom (impérium), erőpozíció az adott jogviszonyban</a:t>
            </a:r>
          </a:p>
          <a:p>
            <a:pPr algn="just"/>
            <a:endParaRPr lang="hu-HU" dirty="0"/>
          </a:p>
          <a:p>
            <a:pPr algn="just"/>
            <a:endParaRPr lang="hu-HU" dirty="0"/>
          </a:p>
        </p:txBody>
      </p:sp>
    </p:spTree>
    <p:extLst>
      <p:ext uri="{BB962C8B-B14F-4D97-AF65-F5344CB8AC3E}">
        <p14:creationId xmlns:p14="http://schemas.microsoft.com/office/powerpoint/2010/main" val="18287523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1BF3D08-3391-7565-B66D-6DD2238FD87A}"/>
              </a:ext>
            </a:extLst>
          </p:cNvPr>
          <p:cNvSpPr>
            <a:spLocks noGrp="1"/>
          </p:cNvSpPr>
          <p:nvPr>
            <p:ph type="title"/>
          </p:nvPr>
        </p:nvSpPr>
        <p:spPr/>
        <p:txBody>
          <a:bodyPr/>
          <a:lstStyle/>
          <a:p>
            <a:r>
              <a:rPr lang="hu-HU" dirty="0"/>
              <a:t>A keresetlevél I.</a:t>
            </a:r>
          </a:p>
        </p:txBody>
      </p:sp>
      <p:sp>
        <p:nvSpPr>
          <p:cNvPr id="3" name="Tartalom helye 2">
            <a:extLst>
              <a:ext uri="{FF2B5EF4-FFF2-40B4-BE49-F238E27FC236}">
                <a16:creationId xmlns:a16="http://schemas.microsoft.com/office/drawing/2014/main" id="{6994CB98-CC16-643D-4B34-32F549A6C55F}"/>
              </a:ext>
            </a:extLst>
          </p:cNvPr>
          <p:cNvSpPr>
            <a:spLocks noGrp="1"/>
          </p:cNvSpPr>
          <p:nvPr>
            <p:ph idx="1"/>
          </p:nvPr>
        </p:nvSpPr>
        <p:spPr/>
        <p:txBody>
          <a:bodyPr>
            <a:normAutofit fontScale="85000" lnSpcReduction="10000"/>
          </a:bodyPr>
          <a:lstStyle/>
          <a:p>
            <a:pPr algn="just"/>
            <a:r>
              <a:rPr lang="hu-HU" dirty="0"/>
              <a:t>A Kp. 37. § (1) </a:t>
            </a:r>
            <a:r>
              <a:rPr lang="hu-HU" dirty="0" err="1"/>
              <a:t>bek</a:t>
            </a:r>
            <a:r>
              <a:rPr lang="hu-HU" dirty="0"/>
              <a:t>. a)-h) pontjai tartalmazzák a keresetlevél tartalmi elemeit.</a:t>
            </a:r>
          </a:p>
          <a:p>
            <a:pPr algn="just"/>
            <a:r>
              <a:rPr lang="hu-HU" dirty="0"/>
              <a:t>Kiemelendő az f) és g) pont.</a:t>
            </a:r>
          </a:p>
          <a:p>
            <a:pPr algn="just"/>
            <a:r>
              <a:rPr lang="hu-HU" dirty="0"/>
              <a:t>Kp. 37. § (1) </a:t>
            </a:r>
            <a:r>
              <a:rPr lang="hu-HU" dirty="0" err="1"/>
              <a:t>bek</a:t>
            </a:r>
            <a:r>
              <a:rPr lang="hu-HU" dirty="0"/>
              <a:t>. f) pont: a közigazgatási tevékenységgel okozott </a:t>
            </a:r>
            <a:r>
              <a:rPr lang="hu-HU" b="1" dirty="0"/>
              <a:t>jogsérelmet</a:t>
            </a:r>
            <a:r>
              <a:rPr lang="hu-HU" dirty="0"/>
              <a:t>, az annak alapjául szolgáló tények, illetve azok bizonyítékai előadásával.</a:t>
            </a:r>
          </a:p>
          <a:p>
            <a:pPr algn="just"/>
            <a:r>
              <a:rPr lang="hu-HU" dirty="0"/>
              <a:t>Kp. 37. § (1) </a:t>
            </a:r>
            <a:r>
              <a:rPr lang="hu-HU" dirty="0" err="1"/>
              <a:t>bek</a:t>
            </a:r>
            <a:r>
              <a:rPr lang="hu-HU" dirty="0"/>
              <a:t>. g) pont: a közigazgatási cselekmény vagy a megelőző eljárás miért </a:t>
            </a:r>
            <a:r>
              <a:rPr lang="hu-HU" b="1" dirty="0"/>
              <a:t>jogsértő</a:t>
            </a:r>
            <a:r>
              <a:rPr lang="hu-HU" dirty="0"/>
              <a:t>, az annak alapjául szolgáló tények, illetve azok bizonyítékai előadásával.</a:t>
            </a:r>
          </a:p>
          <a:p>
            <a:pPr algn="just"/>
            <a:r>
              <a:rPr lang="hu-HU" dirty="0"/>
              <a:t>A </a:t>
            </a:r>
            <a:r>
              <a:rPr lang="hu-HU" b="1" dirty="0"/>
              <a:t>jogsértés</a:t>
            </a:r>
            <a:r>
              <a:rPr lang="hu-HU" dirty="0"/>
              <a:t> </a:t>
            </a:r>
            <a:r>
              <a:rPr lang="hu-HU" i="1" dirty="0"/>
              <a:t>objektív</a:t>
            </a:r>
            <a:r>
              <a:rPr lang="hu-HU" dirty="0"/>
              <a:t> jogellenességre utal, vagyis alapvetően arra, hogy egy közigazgatási aktus vagy mulasztás </a:t>
            </a:r>
            <a:r>
              <a:rPr lang="hu-HU" i="1" dirty="0"/>
              <a:t>ellentétes</a:t>
            </a:r>
            <a:r>
              <a:rPr lang="hu-HU" dirty="0"/>
              <a:t> a hatályos jogszabályokkal. Ezzel szemben a </a:t>
            </a:r>
            <a:r>
              <a:rPr lang="hu-HU" b="1" dirty="0"/>
              <a:t>jogsérelem</a:t>
            </a:r>
            <a:r>
              <a:rPr lang="hu-HU" dirty="0"/>
              <a:t> </a:t>
            </a:r>
            <a:r>
              <a:rPr lang="hu-HU" i="1" dirty="0"/>
              <a:t>szubjektív</a:t>
            </a:r>
            <a:r>
              <a:rPr lang="hu-HU" dirty="0"/>
              <a:t> elem, azt fejezi ki, hogy az adott jogellenes közigazgatási tevékenység vagy annak hiánya </a:t>
            </a:r>
            <a:r>
              <a:rPr lang="hu-HU" i="1" dirty="0"/>
              <a:t>egyéni jogot</a:t>
            </a:r>
            <a:r>
              <a:rPr lang="hu-HU" dirty="0"/>
              <a:t> vagy </a:t>
            </a:r>
            <a:r>
              <a:rPr lang="hu-HU" i="1" dirty="0"/>
              <a:t>jogos érdeket sért</a:t>
            </a:r>
            <a:r>
              <a:rPr lang="hu-HU" dirty="0"/>
              <a:t>.</a:t>
            </a:r>
          </a:p>
          <a:p>
            <a:pPr algn="just"/>
            <a:r>
              <a:rPr lang="hu-HU" dirty="0"/>
              <a:t>A keresetlevélben mindkettőt külön-külön meg kell jelölni.</a:t>
            </a:r>
          </a:p>
          <a:p>
            <a:pPr lvl="1" algn="just"/>
            <a:r>
              <a:rPr lang="hu-HU" dirty="0"/>
              <a:t>Jogsértés: Ákr. 62 – tényállás-tisztázási kötelezettség elmulasztása.</a:t>
            </a:r>
          </a:p>
          <a:p>
            <a:pPr lvl="1" algn="just"/>
            <a:r>
              <a:rPr lang="hu-HU" dirty="0"/>
              <a:t>Jogsérelem: A felperes számára kevesebb járandóságot, támogatást állapítottak meg/tévesen állapították meg, hogy adott támogatásra nem jogosult. </a:t>
            </a:r>
          </a:p>
          <a:p>
            <a:pPr algn="just"/>
            <a:endParaRPr lang="hu-HU" dirty="0"/>
          </a:p>
        </p:txBody>
      </p:sp>
    </p:spTree>
    <p:extLst>
      <p:ext uri="{BB962C8B-B14F-4D97-AF65-F5344CB8AC3E}">
        <p14:creationId xmlns:p14="http://schemas.microsoft.com/office/powerpoint/2010/main" val="25377967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2D6C3B4-86C3-12CA-C7B1-E0927744FE24}"/>
              </a:ext>
            </a:extLst>
          </p:cNvPr>
          <p:cNvSpPr>
            <a:spLocks noGrp="1"/>
          </p:cNvSpPr>
          <p:nvPr>
            <p:ph type="title"/>
          </p:nvPr>
        </p:nvSpPr>
        <p:spPr/>
        <p:txBody>
          <a:bodyPr/>
          <a:lstStyle/>
          <a:p>
            <a:r>
              <a:rPr lang="hu-HU" dirty="0"/>
              <a:t>Keresetlevél II.</a:t>
            </a:r>
          </a:p>
        </p:txBody>
      </p:sp>
      <p:sp>
        <p:nvSpPr>
          <p:cNvPr id="3" name="Tartalom helye 2">
            <a:extLst>
              <a:ext uri="{FF2B5EF4-FFF2-40B4-BE49-F238E27FC236}">
                <a16:creationId xmlns:a16="http://schemas.microsoft.com/office/drawing/2014/main" id="{A6C7CB66-6F9B-DEE2-1C63-B29C10BCCB7C}"/>
              </a:ext>
            </a:extLst>
          </p:cNvPr>
          <p:cNvSpPr>
            <a:spLocks noGrp="1"/>
          </p:cNvSpPr>
          <p:nvPr>
            <p:ph idx="1"/>
          </p:nvPr>
        </p:nvSpPr>
        <p:spPr/>
        <p:txBody>
          <a:bodyPr>
            <a:normAutofit fontScale="77500" lnSpcReduction="20000"/>
          </a:bodyPr>
          <a:lstStyle/>
          <a:p>
            <a:pPr algn="just"/>
            <a:r>
              <a:rPr lang="hu-HU" dirty="0"/>
              <a:t>Érvényesül a keresethez kötöttség elve.</a:t>
            </a:r>
          </a:p>
          <a:p>
            <a:pPr algn="just"/>
            <a:r>
              <a:rPr lang="hu-HU" dirty="0"/>
              <a:t>A bíróságnak a közigazgatási tevékenység jogszerűségét a kereseti kérelem korlátai között kell vizsgálnia. A közigazgatási perben a kereseti kérelem nem általánosságban vonatkozik a közigazgatási tevékenység jogszerűségének vizsgálatára, hanem a felperes meghatározott irányú felülvizsgálatot kér. Ebből következően a bíróság vizsgálódása sem teljes körű, annak irányát, korlátait a felperes által a keresetében megjelölt jogsérelem szabja meg (BH2024. 196., BH2025. 223, BH2026. 39)</a:t>
            </a:r>
          </a:p>
          <a:p>
            <a:pPr algn="just"/>
            <a:r>
              <a:rPr lang="hu-HU" dirty="0"/>
              <a:t>A kereseti kérelem fajtái:</a:t>
            </a:r>
          </a:p>
          <a:p>
            <a:pPr lvl="1" algn="just"/>
            <a:r>
              <a:rPr lang="hu-HU" dirty="0"/>
              <a:t>hatályon kívül helyezése, megsemmisítése vagy megváltoztatása</a:t>
            </a:r>
          </a:p>
          <a:p>
            <a:pPr lvl="1" algn="just"/>
            <a:r>
              <a:rPr lang="hu-HU" dirty="0"/>
              <a:t> közigazgatási cselekmény elmulasztásának megállapítása</a:t>
            </a:r>
          </a:p>
          <a:p>
            <a:pPr lvl="1" algn="just"/>
            <a:r>
              <a:rPr lang="hu-HU" dirty="0"/>
              <a:t>közigazgatási cselekmény megvalósításának megtiltása</a:t>
            </a:r>
          </a:p>
          <a:p>
            <a:pPr lvl="1" algn="just"/>
            <a:r>
              <a:rPr lang="hu-HU" dirty="0"/>
              <a:t>közigazgatási jogviszonyból eredő kötelezettség teljesítésére kötelezés</a:t>
            </a:r>
          </a:p>
          <a:p>
            <a:pPr lvl="1" algn="just"/>
            <a:r>
              <a:rPr lang="hu-HU" dirty="0"/>
              <a:t>közigazgatási szerződéses jogviszonnyal vagy a közszolgálati jogviszonnyal kapcsolatban okozott kár megtérítésére, illetve sérelemdíj megfizetésére kötelezés</a:t>
            </a:r>
          </a:p>
          <a:p>
            <a:pPr lvl="1" algn="just"/>
            <a:r>
              <a:rPr lang="hu-HU" dirty="0"/>
              <a:t>a közigazgatási tevékenységgel előidézett jogsértés tényének vagy a közigazgatási jogviszony szempontjából lényeges egyéb ténynek a megállapítása</a:t>
            </a:r>
          </a:p>
          <a:p>
            <a:pPr algn="just"/>
            <a:endParaRPr lang="hu-HU" dirty="0"/>
          </a:p>
        </p:txBody>
      </p:sp>
    </p:spTree>
    <p:extLst>
      <p:ext uri="{BB962C8B-B14F-4D97-AF65-F5344CB8AC3E}">
        <p14:creationId xmlns:p14="http://schemas.microsoft.com/office/powerpoint/2010/main" val="21296169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5AB47155-9430-20C9-982C-DE4604A89505}"/>
              </a:ext>
            </a:extLst>
          </p:cNvPr>
          <p:cNvSpPr>
            <a:spLocks noGrp="1"/>
          </p:cNvSpPr>
          <p:nvPr>
            <p:ph type="title"/>
          </p:nvPr>
        </p:nvSpPr>
        <p:spPr/>
        <p:txBody>
          <a:bodyPr/>
          <a:lstStyle/>
          <a:p>
            <a:r>
              <a:rPr lang="hu-HU" dirty="0"/>
              <a:t>Keresetlevél III.</a:t>
            </a:r>
          </a:p>
        </p:txBody>
      </p:sp>
      <p:sp>
        <p:nvSpPr>
          <p:cNvPr id="3" name="Tartalom helye 2">
            <a:extLst>
              <a:ext uri="{FF2B5EF4-FFF2-40B4-BE49-F238E27FC236}">
                <a16:creationId xmlns:a16="http://schemas.microsoft.com/office/drawing/2014/main" id="{AF57435E-6E38-74EA-31CD-3E88119D0131}"/>
              </a:ext>
            </a:extLst>
          </p:cNvPr>
          <p:cNvSpPr>
            <a:spLocks noGrp="1"/>
          </p:cNvSpPr>
          <p:nvPr>
            <p:ph idx="1"/>
          </p:nvPr>
        </p:nvSpPr>
        <p:spPr/>
        <p:txBody>
          <a:bodyPr>
            <a:normAutofit fontScale="70000" lnSpcReduction="20000"/>
          </a:bodyPr>
          <a:lstStyle/>
          <a:p>
            <a:pPr algn="just"/>
            <a:r>
              <a:rPr lang="hu-HU" dirty="0"/>
              <a:t>A Kp. 43. § (1)–(2) bekezdése szerint a felperes a keresetét legkésőbb az első tárgyaláson változtathatja meg. A keresetet a közigazgatási cselekmény keresettel nem támadott, a cselekmény egyéb rendelkezéseitől egyértelműen elkülöníthető rendelkezésére csak a keresetindításra nyitva álló határidőn belül lehet kiterjeszteni.</a:t>
            </a:r>
          </a:p>
          <a:p>
            <a:pPr algn="just"/>
            <a:r>
              <a:rPr lang="hu-HU" dirty="0"/>
              <a:t>Ez vonatkozik a kereseti kérelmekre is, mivel a Kp. szerint ez nem zárja ki, hogy a fél a keresetét felemelje vagy leszállítsa, az eredetileg nem követelt járulékokra vagy a követeléseknek, illetve járulékoknak a per folyamán esedékessé vált részleteire is kiterjessze vagy a kereseti kérelmek valamelyikétől elálljon.</a:t>
            </a:r>
          </a:p>
          <a:p>
            <a:pPr algn="just"/>
            <a:r>
              <a:rPr lang="hu-HU" dirty="0"/>
              <a:t>Az első tárgyalást követően a felperes már csak elállhat bizonyos, a Kp. 38. § (1) bekezdésében foglalt kereseti kérelmektől, újabbakat nem hozhat fel.</a:t>
            </a:r>
          </a:p>
          <a:p>
            <a:pPr algn="just"/>
            <a:r>
              <a:rPr lang="hu-HU" dirty="0"/>
              <a:t>A bíró csak arra köteles, hogy a felperestől az első tárgyaláson a kereseti kérelmek pontos körének meghatározását kérje, de arra nem, hogy rámutasson a keresetekhez megfelelő vagy pernyertességet eredményező kereseti kérelmek hivatkozására. A felperesnek ezért célszerű a keresetlevél megszerkesztésekor minden lehetséges kereseti kérelemre utalni, amit a Kp. 38. § (3)–(4) bekezdése lehetővé tesz.</a:t>
            </a:r>
          </a:p>
          <a:p>
            <a:pPr algn="just"/>
            <a:r>
              <a:rPr lang="hu-HU" dirty="0"/>
              <a:t>A Kp. 38. § (4) bekezdése folytán továbbá lehetőség van vagylagos keresethalmazat előterjesztésére is. </a:t>
            </a:r>
          </a:p>
          <a:p>
            <a:pPr algn="just"/>
            <a:r>
              <a:rPr lang="hu-HU" dirty="0"/>
              <a:t>Tiltott keresetváltoztatásnak minősül, ha a felperes az első tárgyalást követően a Kp. 38. § (1) bekezdésének a) pontja helyett az f) pontban meghatározott kereseti kérelmet terjeszt elő. Ez a keresetváltoztatás akkor sem megengedett, ha a felperes keresetlevele még a Kp. 38. § (1) bekezdés f) pontjában megjelölt kereseti kérelmet tartalmazta (BH2024. 72.)</a:t>
            </a:r>
          </a:p>
        </p:txBody>
      </p:sp>
    </p:spTree>
    <p:extLst>
      <p:ext uri="{BB962C8B-B14F-4D97-AF65-F5344CB8AC3E}">
        <p14:creationId xmlns:p14="http://schemas.microsoft.com/office/powerpoint/2010/main" val="11432531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C9BE3F7-A6D2-E99F-3D82-42A3B2EDEAFE}"/>
              </a:ext>
            </a:extLst>
          </p:cNvPr>
          <p:cNvSpPr>
            <a:spLocks noGrp="1"/>
          </p:cNvSpPr>
          <p:nvPr>
            <p:ph type="title"/>
          </p:nvPr>
        </p:nvSpPr>
        <p:spPr/>
        <p:txBody>
          <a:bodyPr/>
          <a:lstStyle/>
          <a:p>
            <a:r>
              <a:rPr lang="hu-HU" dirty="0"/>
              <a:t>Keresetlevél IV.</a:t>
            </a:r>
          </a:p>
        </p:txBody>
      </p:sp>
      <p:sp>
        <p:nvSpPr>
          <p:cNvPr id="3" name="Tartalom helye 2">
            <a:extLst>
              <a:ext uri="{FF2B5EF4-FFF2-40B4-BE49-F238E27FC236}">
                <a16:creationId xmlns:a16="http://schemas.microsoft.com/office/drawing/2014/main" id="{0766F3A2-79BD-0B6E-D8DA-36533816F900}"/>
              </a:ext>
            </a:extLst>
          </p:cNvPr>
          <p:cNvSpPr>
            <a:spLocks noGrp="1"/>
          </p:cNvSpPr>
          <p:nvPr>
            <p:ph idx="1"/>
          </p:nvPr>
        </p:nvSpPr>
        <p:spPr/>
        <p:txBody>
          <a:bodyPr>
            <a:normAutofit fontScale="92500" lnSpcReduction="10000"/>
          </a:bodyPr>
          <a:lstStyle/>
          <a:p>
            <a:pPr algn="just"/>
            <a:r>
              <a:rPr lang="hu-HU" dirty="0"/>
              <a:t>A keresetlevelet – ha törvény eltérően nem rendelkezik – a vitatott közigazgatási cselekmény </a:t>
            </a:r>
            <a:r>
              <a:rPr lang="hu-HU" b="1" dirty="0"/>
              <a:t>közlésétől számított harminc napon belül </a:t>
            </a:r>
            <a:r>
              <a:rPr lang="hu-HU" dirty="0"/>
              <a:t>kell a vitatott </a:t>
            </a:r>
            <a:r>
              <a:rPr lang="hu-HU" b="1" dirty="0"/>
              <a:t>cselekményt megvalósító közigazgatási szervhez </a:t>
            </a:r>
            <a:r>
              <a:rPr lang="hu-HU" dirty="0"/>
              <a:t>benyújtani. Ha a közigazgatási cselekményt nem kell közölni, a keresetlevelet – törvény eltérő rendelkezése hiányában – a cselekményről való </a:t>
            </a:r>
            <a:r>
              <a:rPr lang="hu-HU" b="1" dirty="0"/>
              <a:t>tudomásszerzéstől számított harminc napon belül</a:t>
            </a:r>
            <a:r>
              <a:rPr lang="hu-HU" dirty="0"/>
              <a:t>, de legkésőbb a cselekmény megvalósulásától számított egy éven belül kell benyújtani. Többfokú közigazgatási eljárásban hozott cselekmény esetén a keresetlevelet </a:t>
            </a:r>
            <a:r>
              <a:rPr lang="hu-HU" b="1" dirty="0"/>
              <a:t>az elsőfokon eljárt közigazgatási szervnél </a:t>
            </a:r>
            <a:r>
              <a:rPr lang="hu-HU" dirty="0"/>
              <a:t>kell benyújtani.</a:t>
            </a:r>
          </a:p>
          <a:p>
            <a:pPr algn="just"/>
            <a:r>
              <a:rPr lang="hu-HU" dirty="0"/>
              <a:t>A keresetlevél benyújtására nyitva álló határidőt az ítélkezési szünet </a:t>
            </a:r>
            <a:r>
              <a:rPr lang="hu-HU" b="1" dirty="0"/>
              <a:t>nem</a:t>
            </a:r>
            <a:r>
              <a:rPr lang="hu-HU" dirty="0"/>
              <a:t> érinti.</a:t>
            </a:r>
          </a:p>
          <a:p>
            <a:pPr algn="just"/>
            <a:r>
              <a:rPr lang="hu-HU" dirty="0"/>
              <a:t>Ha a keresetlevelet törvény rendelkezése alapján a bíróságnál kell benyújtani, a bíróság a keresetlevelet annak vizsgálatát követően haladéktalanul közli az elsőfokon eljárt, illetve a mulasztó közigazgatási szervvel. Az ügy iratait a 40. § (1) bekezdése szabályai szerint kell a bírósághoz továbbítani. Ez leginkább a közszolgálati jogviták során alkalmazandó marasztalási perekben fordul elő. </a:t>
            </a:r>
          </a:p>
        </p:txBody>
      </p:sp>
    </p:spTree>
    <p:extLst>
      <p:ext uri="{BB962C8B-B14F-4D97-AF65-F5344CB8AC3E}">
        <p14:creationId xmlns:p14="http://schemas.microsoft.com/office/powerpoint/2010/main" val="32314802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C501EFE-12D3-39D0-2896-1BF68136B335}"/>
              </a:ext>
            </a:extLst>
          </p:cNvPr>
          <p:cNvSpPr>
            <a:spLocks noGrp="1"/>
          </p:cNvSpPr>
          <p:nvPr>
            <p:ph type="title"/>
          </p:nvPr>
        </p:nvSpPr>
        <p:spPr/>
        <p:txBody>
          <a:bodyPr/>
          <a:lstStyle/>
          <a:p>
            <a:r>
              <a:rPr lang="hu-HU" dirty="0"/>
              <a:t>Keresetváltoztatás I.</a:t>
            </a:r>
          </a:p>
        </p:txBody>
      </p:sp>
      <p:sp>
        <p:nvSpPr>
          <p:cNvPr id="3" name="Tartalom helye 2">
            <a:extLst>
              <a:ext uri="{FF2B5EF4-FFF2-40B4-BE49-F238E27FC236}">
                <a16:creationId xmlns:a16="http://schemas.microsoft.com/office/drawing/2014/main" id="{87442774-18B9-ED43-F699-A4F2E10E65F6}"/>
              </a:ext>
            </a:extLst>
          </p:cNvPr>
          <p:cNvSpPr>
            <a:spLocks noGrp="1"/>
          </p:cNvSpPr>
          <p:nvPr>
            <p:ph idx="1"/>
          </p:nvPr>
        </p:nvSpPr>
        <p:spPr/>
        <p:txBody>
          <a:bodyPr>
            <a:normAutofit lnSpcReduction="10000"/>
          </a:bodyPr>
          <a:lstStyle/>
          <a:p>
            <a:pPr algn="just"/>
            <a:r>
              <a:rPr lang="hu-HU" dirty="0"/>
              <a:t>Kp. 43. § (1) </a:t>
            </a:r>
            <a:r>
              <a:rPr lang="hu-HU" dirty="0" err="1"/>
              <a:t>bek</a:t>
            </a:r>
            <a:r>
              <a:rPr lang="hu-HU" dirty="0"/>
              <a:t>.: A felperes a keresetét legkésőbb az első tárgyaláson változtathatja meg. A keresetet a közigazgatási cselekmény keresettel nem támadott, a cselekmény egyéb rendelkezéseitől egyértelműen elkülöníthető rendelkezésére csak a keresetindításra nyitva álló határidőn belül lehet kiterjeszteni.</a:t>
            </a:r>
          </a:p>
          <a:p>
            <a:pPr algn="just"/>
            <a:r>
              <a:rPr lang="hu-HU" dirty="0"/>
              <a:t>A keresetindítási határidő leteltével azonban az első tárgyalás végéig már csak az előadott kereseti indokok körében változtathat. A felperes a keresetét legkésőbb az első tárgyaláson változtathatja meg (keresetváltoztatás). A Kp. alkalmazásában ez az első érdemi tárgyalást jelenti. Ha például a kitűzött tárgyalás a bíró betegsége miatt elmarad, vagy az idézések szabályszerűségének hiánya miatt nem lehet az első tárgyalást megtartani, a kitűzött tárgyalás nem tekinthető érdemi tárgyalásnak.</a:t>
            </a:r>
          </a:p>
          <a:p>
            <a:pPr algn="just"/>
            <a:r>
              <a:rPr lang="hu-HU" dirty="0"/>
              <a:t>A késve előterjesztett újabb, más irányú kereseti kérelem felől a bíróság érdemben nem dönthet.</a:t>
            </a:r>
          </a:p>
        </p:txBody>
      </p:sp>
    </p:spTree>
    <p:extLst>
      <p:ext uri="{BB962C8B-B14F-4D97-AF65-F5344CB8AC3E}">
        <p14:creationId xmlns:p14="http://schemas.microsoft.com/office/powerpoint/2010/main" val="5582864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75AA4B8-3949-0B52-20B2-3FB39776087B}"/>
              </a:ext>
            </a:extLst>
          </p:cNvPr>
          <p:cNvSpPr>
            <a:spLocks noGrp="1"/>
          </p:cNvSpPr>
          <p:nvPr>
            <p:ph type="title"/>
          </p:nvPr>
        </p:nvSpPr>
        <p:spPr/>
        <p:txBody>
          <a:bodyPr/>
          <a:lstStyle/>
          <a:p>
            <a:r>
              <a:rPr lang="hu-HU" dirty="0"/>
              <a:t>Keresetváltoztatás II. – 12/2025 JEH</a:t>
            </a:r>
          </a:p>
        </p:txBody>
      </p:sp>
      <p:sp>
        <p:nvSpPr>
          <p:cNvPr id="3" name="Tartalom helye 2">
            <a:extLst>
              <a:ext uri="{FF2B5EF4-FFF2-40B4-BE49-F238E27FC236}">
                <a16:creationId xmlns:a16="http://schemas.microsoft.com/office/drawing/2014/main" id="{31FF0DE7-1E99-CDBD-7696-A64DCBBE0294}"/>
              </a:ext>
            </a:extLst>
          </p:cNvPr>
          <p:cNvSpPr>
            <a:spLocks noGrp="1"/>
          </p:cNvSpPr>
          <p:nvPr>
            <p:ph idx="1"/>
          </p:nvPr>
        </p:nvSpPr>
        <p:spPr/>
        <p:txBody>
          <a:bodyPr>
            <a:normAutofit fontScale="92500" lnSpcReduction="10000"/>
          </a:bodyPr>
          <a:lstStyle/>
          <a:p>
            <a:pPr algn="just"/>
            <a:r>
              <a:rPr lang="hu-HU" dirty="0"/>
              <a:t>Közigazgatási perben a törvényben meghatározott keresetindítási határidőn belül megjelölt jogsérelmek határozzák meg a bíróság jogszerűségi vizsgálatának kereteit. A keresetindítási határidőn belül hivatkozott jogsérelmekhez képest új jogsérelem megjelölése nem megengedett (</a:t>
            </a:r>
            <a:r>
              <a:rPr lang="hu-HU" b="1" dirty="0"/>
              <a:t>tiltott keresetváltoztatás</a:t>
            </a:r>
            <a:r>
              <a:rPr lang="hu-HU" dirty="0"/>
              <a:t>).</a:t>
            </a:r>
          </a:p>
          <a:p>
            <a:pPr algn="just"/>
            <a:r>
              <a:rPr lang="hu-HU" dirty="0"/>
              <a:t>A Kp. 43. § (1) bekezdés első mondata alapján a felperes a keresetindítási határidő letelte után, de a per első tárgyalásának befejezése előtt csak a keresetben már megjelölt jogsérelmekkel összefüggésben előadott kereseti indokok körében változtathat, azokat kifejtheti, részletezheti, pontosíthatja, további érvekkel, ténybeli, illetve megsértett jogszabályi hivatkozásokkal kiegészítheti, ha megállapítható, hogy azok a kereseti érveléséből okszerűen következnek (</a:t>
            </a:r>
            <a:r>
              <a:rPr lang="hu-HU" b="1" dirty="0"/>
              <a:t>megengedett keresetváltoztatás</a:t>
            </a:r>
            <a:r>
              <a:rPr lang="hu-HU" dirty="0"/>
              <a:t>).</a:t>
            </a:r>
          </a:p>
          <a:p>
            <a:pPr algn="just"/>
            <a:r>
              <a:rPr lang="hu-HU" dirty="0"/>
              <a:t>Ha a keresetet a közigazgatási cselekmény keresettel nem támadott, a cselekmény egyéb rendelkezéseitől egyértelműen elkülöníthető rendelkezésére a keresetindításra nyitva álló határidőn túl terjesztik elő (</a:t>
            </a:r>
            <a:r>
              <a:rPr lang="hu-HU" b="1" dirty="0"/>
              <a:t>tiltott keresetkiterjesztés</a:t>
            </a:r>
            <a:r>
              <a:rPr lang="hu-HU" dirty="0"/>
              <a:t>).</a:t>
            </a:r>
          </a:p>
          <a:p>
            <a:pPr algn="just"/>
            <a:endParaRPr lang="hu-HU" dirty="0"/>
          </a:p>
        </p:txBody>
      </p:sp>
    </p:spTree>
    <p:extLst>
      <p:ext uri="{BB962C8B-B14F-4D97-AF65-F5344CB8AC3E}">
        <p14:creationId xmlns:p14="http://schemas.microsoft.com/office/powerpoint/2010/main" val="23143517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41C9D11-92AE-15F8-C7DD-86D3461F0EB2}"/>
              </a:ext>
            </a:extLst>
          </p:cNvPr>
          <p:cNvSpPr>
            <a:spLocks noGrp="1"/>
          </p:cNvSpPr>
          <p:nvPr>
            <p:ph type="title"/>
          </p:nvPr>
        </p:nvSpPr>
        <p:spPr/>
        <p:txBody>
          <a:bodyPr/>
          <a:lstStyle/>
          <a:p>
            <a:r>
              <a:rPr lang="hu-HU" dirty="0"/>
              <a:t>Azonnali jogvédelem I.</a:t>
            </a:r>
          </a:p>
        </p:txBody>
      </p:sp>
      <p:sp>
        <p:nvSpPr>
          <p:cNvPr id="3" name="Tartalom helye 2">
            <a:extLst>
              <a:ext uri="{FF2B5EF4-FFF2-40B4-BE49-F238E27FC236}">
                <a16:creationId xmlns:a16="http://schemas.microsoft.com/office/drawing/2014/main" id="{6A603ACA-09ED-7E41-B80F-6E805C0CB99F}"/>
              </a:ext>
            </a:extLst>
          </p:cNvPr>
          <p:cNvSpPr>
            <a:spLocks noGrp="1"/>
          </p:cNvSpPr>
          <p:nvPr>
            <p:ph idx="1"/>
          </p:nvPr>
        </p:nvSpPr>
        <p:spPr/>
        <p:txBody>
          <a:bodyPr>
            <a:normAutofit fontScale="77500" lnSpcReduction="20000"/>
          </a:bodyPr>
          <a:lstStyle/>
          <a:p>
            <a:pPr algn="just"/>
            <a:r>
              <a:rPr lang="hu-HU" dirty="0"/>
              <a:t>Kp. 50. § (1) </a:t>
            </a:r>
            <a:r>
              <a:rPr lang="hu-HU" dirty="0" err="1"/>
              <a:t>bek</a:t>
            </a:r>
            <a:r>
              <a:rPr lang="hu-HU" dirty="0"/>
              <a:t>.: Akinek jogát, jogos érdekét a közigazgatási tevékenység vagy az azzal előidézett helyzet fenntartása sérti, a közvetlenül fenyegető hátrány elhárítása, a vitássá tett jogviszony ideiglenes rendezése, illetve a jogvitára okot adó állapot változatlan fenntartása érdekében a perre hatáskörrel és illetékességgel rendelkező bíróságtól az eljárás során bármikor azonnali jogvédelmet kérhet.</a:t>
            </a:r>
          </a:p>
          <a:p>
            <a:pPr algn="just"/>
            <a:r>
              <a:rPr lang="hu-HU" dirty="0"/>
              <a:t>Azonnali jogvédelem keretében kérhető:</a:t>
            </a:r>
          </a:p>
          <a:p>
            <a:pPr lvl="1" algn="just"/>
            <a:r>
              <a:rPr lang="hu-HU" dirty="0"/>
              <a:t>halasztó hatály elrendelése,</a:t>
            </a:r>
          </a:p>
          <a:p>
            <a:pPr lvl="1" algn="just"/>
            <a:r>
              <a:rPr lang="hu-HU" dirty="0"/>
              <a:t>halasztó hatály feloldása,</a:t>
            </a:r>
          </a:p>
          <a:p>
            <a:pPr lvl="1" algn="just"/>
            <a:r>
              <a:rPr lang="hu-HU" dirty="0"/>
              <a:t>ideiglenes intézkedés, illetve</a:t>
            </a:r>
          </a:p>
          <a:p>
            <a:pPr lvl="1" algn="just"/>
            <a:r>
              <a:rPr lang="hu-HU" dirty="0"/>
              <a:t>előzetes bizonyítás elrendelése.</a:t>
            </a:r>
          </a:p>
          <a:p>
            <a:pPr algn="just"/>
            <a:r>
              <a:rPr lang="hu-HU" dirty="0"/>
              <a:t>Azonnali jogvédelem iránti kérelem az eljárás során bármikor előterjeszthető. Az „eljárás során” fordulat beiktatására azért került sor, hogy egyértelmű legyen, hogy nincs önálló azonnali jogvédelem iránti „ügy”, az azonnali jogvédelem iránti kérelem járulékos kérelem, mindig valamely ügyhöz, vagyis keresetlevélhez kapcsolódik. A fellebbezés és a felülvizsgálati kérelem esetén a fellebbezés és a felülvizsgálati kérelem keretében lehet előterjeszteni.</a:t>
            </a:r>
          </a:p>
          <a:p>
            <a:pPr algn="just"/>
            <a:r>
              <a:rPr lang="hu-HU" dirty="0"/>
              <a:t>A bíróság az azonnali jogvédelem iránti kérelemről a bírósághoz érkezésétől számított tizenöt napon belül dönt. </a:t>
            </a:r>
            <a:r>
              <a:rPr lang="hu-HU" b="1" dirty="0"/>
              <a:t>Hiánypótlásnak nincs helye</a:t>
            </a:r>
            <a:r>
              <a:rPr lang="hu-HU" dirty="0"/>
              <a:t>.</a:t>
            </a:r>
          </a:p>
          <a:p>
            <a:pPr algn="just"/>
            <a:endParaRPr lang="hu-HU" dirty="0"/>
          </a:p>
        </p:txBody>
      </p:sp>
    </p:spTree>
    <p:extLst>
      <p:ext uri="{BB962C8B-B14F-4D97-AF65-F5344CB8AC3E}">
        <p14:creationId xmlns:p14="http://schemas.microsoft.com/office/powerpoint/2010/main" val="1610567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16CCA1E-9A7F-A6FA-7DA9-A0CF4E7F1A51}"/>
              </a:ext>
            </a:extLst>
          </p:cNvPr>
          <p:cNvSpPr>
            <a:spLocks noGrp="1"/>
          </p:cNvSpPr>
          <p:nvPr>
            <p:ph type="title"/>
          </p:nvPr>
        </p:nvSpPr>
        <p:spPr/>
        <p:txBody>
          <a:bodyPr/>
          <a:lstStyle/>
          <a:p>
            <a:r>
              <a:rPr lang="hu-HU" dirty="0"/>
              <a:t>Azonnali jogvédelem II.- a valószínűsítés fontossága</a:t>
            </a:r>
          </a:p>
        </p:txBody>
      </p:sp>
      <p:sp>
        <p:nvSpPr>
          <p:cNvPr id="3" name="Tartalom helye 2">
            <a:extLst>
              <a:ext uri="{FF2B5EF4-FFF2-40B4-BE49-F238E27FC236}">
                <a16:creationId xmlns:a16="http://schemas.microsoft.com/office/drawing/2014/main" id="{09EFBDC0-E1E5-484B-4CC6-5E68E6E7FC57}"/>
              </a:ext>
            </a:extLst>
          </p:cNvPr>
          <p:cNvSpPr>
            <a:spLocks noGrp="1"/>
          </p:cNvSpPr>
          <p:nvPr>
            <p:ph idx="1"/>
          </p:nvPr>
        </p:nvSpPr>
        <p:spPr/>
        <p:txBody>
          <a:bodyPr>
            <a:normAutofit fontScale="77500" lnSpcReduction="20000"/>
          </a:bodyPr>
          <a:lstStyle/>
          <a:p>
            <a:pPr algn="just"/>
            <a:r>
              <a:rPr lang="hu-HU" dirty="0"/>
              <a:t>A kérelemben részletesen meg kell jelölni azokat az indokokat, amelyek az azonnali jogvédelem szükségességét megalapozzák, és az ezek igazolására szolgáló okiratokat csatolni kell. A kérelmet megalapozó tényeket </a:t>
            </a:r>
            <a:r>
              <a:rPr lang="hu-HU" b="1" dirty="0"/>
              <a:t>valószínűsíteni</a:t>
            </a:r>
            <a:r>
              <a:rPr lang="hu-HU" dirty="0"/>
              <a:t> kell. - Kpkf.35.176/2022/3.</a:t>
            </a:r>
          </a:p>
          <a:p>
            <a:pPr algn="just"/>
            <a:r>
              <a:rPr lang="hu-HU" dirty="0"/>
              <a:t>Az azonnali jogvédelem szükségességét alátámasztó indokok igazolása, a kérelmet megalapozó tények valószínűsítése a kérelmet előterjesztő törvényi kötelezettsége, az alátámasztó körülmények felkutatása nem a bíróság feladata. Az elmulasztott igazolás és valószínűsítés a fellebbezési eljárásban nem pótolható. - Kpkf.VI.39.216/2020/2.</a:t>
            </a:r>
          </a:p>
          <a:p>
            <a:pPr algn="just"/>
            <a:r>
              <a:rPr lang="hu-HU" dirty="0"/>
              <a:t>Az azonnali jogvédelem körében az elsőfokú eljárás során elmulasztott valószínűsítés, illetve bizonyítás a fellebbezési eljárás során nem pótolható – BH2020.254</a:t>
            </a:r>
          </a:p>
          <a:p>
            <a:pPr algn="just"/>
            <a:r>
              <a:rPr lang="hu-HU" dirty="0"/>
              <a:t>A Kp. 51. § (3) bekezdése alapján az azonnali jogvédelem iránti kérelem sikeréhez a gazdálkodás körében esetlegesen bekövetkező versenyhátrányra hivatkozáson túl elő kell adni olyan többletindokokat, további körülményeket is, amelyek valószínűsítik, hogy a keresettel támadott döntés végrehajtása olyan jelentős hátránnyal járna, amelyek nincsenek arányban a végrehajtáshoz fűződő közérdekkel. – </a:t>
            </a:r>
            <a:r>
              <a:rPr lang="hu-HU" dirty="0" err="1"/>
              <a:t>Kpkf</a:t>
            </a:r>
            <a:r>
              <a:rPr lang="hu-HU" dirty="0"/>
              <a:t>. 41.148/2021/2.</a:t>
            </a:r>
          </a:p>
          <a:p>
            <a:pPr algn="just"/>
            <a:r>
              <a:rPr lang="hu-HU" dirty="0"/>
              <a:t>A gazdasági ellehetetlenülésre hivatkozással kért azonnali jogvédelem esetében a teljes körű, aktuális vagyoni, jövedelmi adatok és a konkrét okozati összefüggések feltárásának hiányában a felperes érdekkörébe tartozó körülmények érdemben nem tehetők mérlegre. - </a:t>
            </a:r>
            <a:r>
              <a:rPr lang="hu-HU" dirty="0" err="1"/>
              <a:t>Kpkf</a:t>
            </a:r>
            <a:r>
              <a:rPr lang="hu-HU" dirty="0"/>
              <a:t>. 39.218/2022/3.</a:t>
            </a:r>
          </a:p>
        </p:txBody>
      </p:sp>
    </p:spTree>
    <p:extLst>
      <p:ext uri="{BB962C8B-B14F-4D97-AF65-F5344CB8AC3E}">
        <p14:creationId xmlns:p14="http://schemas.microsoft.com/office/powerpoint/2010/main" val="15954511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B99884B-EFFD-D328-3832-E626E4AB21F2}"/>
              </a:ext>
            </a:extLst>
          </p:cNvPr>
          <p:cNvSpPr>
            <a:spLocks noGrp="1"/>
          </p:cNvSpPr>
          <p:nvPr>
            <p:ph type="title"/>
          </p:nvPr>
        </p:nvSpPr>
        <p:spPr/>
        <p:txBody>
          <a:bodyPr/>
          <a:lstStyle/>
          <a:p>
            <a:r>
              <a:rPr lang="hu-HU" dirty="0"/>
              <a:t>Perbejegyzés – </a:t>
            </a:r>
            <a:r>
              <a:rPr lang="hu-HU" dirty="0" err="1"/>
              <a:t>Inytv</a:t>
            </a:r>
            <a:r>
              <a:rPr lang="hu-HU" dirty="0"/>
              <a:t>. 68. § (4) </a:t>
            </a:r>
            <a:r>
              <a:rPr lang="hu-HU" dirty="0" err="1"/>
              <a:t>bek</a:t>
            </a:r>
            <a:r>
              <a:rPr lang="hu-HU" dirty="0"/>
              <a:t>.</a:t>
            </a:r>
          </a:p>
        </p:txBody>
      </p:sp>
      <p:sp>
        <p:nvSpPr>
          <p:cNvPr id="3" name="Tartalom helye 2">
            <a:extLst>
              <a:ext uri="{FF2B5EF4-FFF2-40B4-BE49-F238E27FC236}">
                <a16:creationId xmlns:a16="http://schemas.microsoft.com/office/drawing/2014/main" id="{E9DB4982-7432-D707-0382-028381A1DAD6}"/>
              </a:ext>
            </a:extLst>
          </p:cNvPr>
          <p:cNvSpPr>
            <a:spLocks noGrp="1"/>
          </p:cNvSpPr>
          <p:nvPr>
            <p:ph idx="1"/>
          </p:nvPr>
        </p:nvSpPr>
        <p:spPr/>
        <p:txBody>
          <a:bodyPr/>
          <a:lstStyle/>
          <a:p>
            <a:pPr algn="just"/>
            <a:r>
              <a:rPr lang="hu-HU" dirty="0"/>
              <a:t>A nem ingatlan-nyilvántartási döntés felülvizsgálata iránt indult közigazgatási perben eljáró bíróság az ingatlan-nyilvántartásba bejegyzett jogot, tényt vagy adatot érintő perben – az iratoknak a bírósághoz érkezésétől számított tizenöt napon belül – hivatalból, előzetesen végrehajtható végzésével elrendeli az ingatlant érintő közigazgatási per megindítása tényének bejegyzését az ingatlan-nyilvántartásba.</a:t>
            </a:r>
          </a:p>
          <a:p>
            <a:pPr algn="just"/>
            <a:r>
              <a:rPr lang="hu-HU" dirty="0"/>
              <a:t>A perbejegyzést elrendelő és a perbejegyzés iránti kérelmet elutasító végzés ellen fellebbezésnek van helye.</a:t>
            </a:r>
          </a:p>
          <a:p>
            <a:pPr algn="just"/>
            <a:endParaRPr lang="hu-HU" dirty="0"/>
          </a:p>
          <a:p>
            <a:pPr algn="just"/>
            <a:endParaRPr lang="hu-HU" dirty="0"/>
          </a:p>
        </p:txBody>
      </p:sp>
    </p:spTree>
    <p:extLst>
      <p:ext uri="{BB962C8B-B14F-4D97-AF65-F5344CB8AC3E}">
        <p14:creationId xmlns:p14="http://schemas.microsoft.com/office/powerpoint/2010/main" val="8942644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7080E1E-EB0A-1663-4978-4FE5C3D28C65}"/>
              </a:ext>
            </a:extLst>
          </p:cNvPr>
          <p:cNvSpPr>
            <a:spLocks noGrp="1"/>
          </p:cNvSpPr>
          <p:nvPr>
            <p:ph type="title"/>
          </p:nvPr>
        </p:nvSpPr>
        <p:spPr/>
        <p:txBody>
          <a:bodyPr/>
          <a:lstStyle/>
          <a:p>
            <a:r>
              <a:rPr lang="hu-HU" dirty="0"/>
              <a:t>A közigazgatási perről általánosságban</a:t>
            </a:r>
          </a:p>
        </p:txBody>
      </p:sp>
      <p:sp>
        <p:nvSpPr>
          <p:cNvPr id="3" name="Tartalom helye 2">
            <a:extLst>
              <a:ext uri="{FF2B5EF4-FFF2-40B4-BE49-F238E27FC236}">
                <a16:creationId xmlns:a16="http://schemas.microsoft.com/office/drawing/2014/main" id="{217D16CF-4913-CC15-6201-2980847E914A}"/>
              </a:ext>
            </a:extLst>
          </p:cNvPr>
          <p:cNvSpPr>
            <a:spLocks noGrp="1"/>
          </p:cNvSpPr>
          <p:nvPr>
            <p:ph idx="1"/>
          </p:nvPr>
        </p:nvSpPr>
        <p:spPr/>
        <p:txBody>
          <a:bodyPr>
            <a:normAutofit lnSpcReduction="10000"/>
          </a:bodyPr>
          <a:lstStyle/>
          <a:p>
            <a:pPr algn="just"/>
            <a:r>
              <a:rPr lang="hu-HU" dirty="0"/>
              <a:t>A Pp.-vel ellentétben a Kp. nem ismeri az osztott perszerkezet fogalmát. </a:t>
            </a:r>
            <a:r>
              <a:rPr lang="hu-HU" b="1" dirty="0"/>
              <a:t>Nincs</a:t>
            </a:r>
            <a:r>
              <a:rPr lang="hu-HU" dirty="0"/>
              <a:t> perfelvételi tárgyalás!</a:t>
            </a:r>
          </a:p>
          <a:p>
            <a:pPr algn="just"/>
            <a:r>
              <a:rPr lang="hu-HU" dirty="0"/>
              <a:t>Már az első tárgyaláson döntés születhet az ügy érdemében is. Jellemző is a közigazgatási ügyszakra a gyors ügyintézés, és az első tárgyaláson történő ítélethozatal. Tekintettel arra, hogy a bírósági eljárást megelőzi egy 1. vagy 2. fokú megelőző eljárás is, és a bírósági eljárás célja annak a vizsgálata, hogy a keresetlevélben felhozott indokok mentén e döntés(</a:t>
            </a:r>
            <a:r>
              <a:rPr lang="hu-HU" dirty="0" err="1"/>
              <a:t>ek</a:t>
            </a:r>
            <a:r>
              <a:rPr lang="hu-HU" dirty="0"/>
              <a:t>) jogszerűségéről döntsön a bíróság.</a:t>
            </a:r>
          </a:p>
          <a:p>
            <a:pPr algn="just"/>
            <a:r>
              <a:rPr lang="hu-HU" dirty="0"/>
              <a:t>A tárgyalás elhalasztásának csak indokolt esetben, az ok megjelölésével van helye. A tárgyalás elhalasztása esetén a bíróság a megidézetteket – ha erre mód van – előzetesen értesíti, és egyidejűleg intézkedik az új tárgyalási határnap kitűzéséről. Tipikus esete, amikor bizonyításra kell, hogy sor kerüljön </a:t>
            </a:r>
            <a:r>
              <a:rPr lang="hu-HU" dirty="0" err="1"/>
              <a:t>pd</a:t>
            </a:r>
            <a:r>
              <a:rPr lang="hu-HU" dirty="0"/>
              <a:t>. helyben lakás kérdése kapcsán</a:t>
            </a:r>
          </a:p>
        </p:txBody>
      </p:sp>
    </p:spTree>
    <p:extLst>
      <p:ext uri="{BB962C8B-B14F-4D97-AF65-F5344CB8AC3E}">
        <p14:creationId xmlns:p14="http://schemas.microsoft.com/office/powerpoint/2010/main" val="3972923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6ED674F-7643-D33D-693D-53ED94A618D6}"/>
              </a:ext>
            </a:extLst>
          </p:cNvPr>
          <p:cNvSpPr>
            <a:spLocks noGrp="1"/>
          </p:cNvSpPr>
          <p:nvPr>
            <p:ph type="title"/>
          </p:nvPr>
        </p:nvSpPr>
        <p:spPr/>
        <p:txBody>
          <a:bodyPr/>
          <a:lstStyle/>
          <a:p>
            <a:r>
              <a:rPr lang="hu-HU" dirty="0"/>
              <a:t>Kp. 4. § (4) bekezdése</a:t>
            </a:r>
          </a:p>
        </p:txBody>
      </p:sp>
      <p:sp>
        <p:nvSpPr>
          <p:cNvPr id="3" name="Tartalom helye 2">
            <a:extLst>
              <a:ext uri="{FF2B5EF4-FFF2-40B4-BE49-F238E27FC236}">
                <a16:creationId xmlns:a16="http://schemas.microsoft.com/office/drawing/2014/main" id="{F9490FE4-6BDF-99E5-2DE2-2F15FD366F73}"/>
              </a:ext>
            </a:extLst>
          </p:cNvPr>
          <p:cNvSpPr>
            <a:spLocks noGrp="1"/>
          </p:cNvSpPr>
          <p:nvPr>
            <p:ph idx="1"/>
          </p:nvPr>
        </p:nvSpPr>
        <p:spPr/>
        <p:txBody>
          <a:bodyPr>
            <a:normAutofit lnSpcReduction="10000"/>
          </a:bodyPr>
          <a:lstStyle/>
          <a:p>
            <a:pPr algn="just"/>
            <a:r>
              <a:rPr lang="hu-HU" dirty="0"/>
              <a:t>Ha törvény eltérően nem rendelkezik, nincs helye közigazgatási jogvitának</a:t>
            </a:r>
          </a:p>
          <a:p>
            <a:pPr algn="just"/>
            <a:r>
              <a:rPr lang="hu-HU" dirty="0"/>
              <a:t>a) a kormányzati tevékenységgel, így különösen a honvédelemmel, az idegenrendészettel és a külügyekkel kapcsolatban,</a:t>
            </a:r>
          </a:p>
          <a:p>
            <a:pPr algn="just"/>
            <a:r>
              <a:rPr lang="hu-HU" dirty="0"/>
              <a:t>b) önállóan valamely közigazgatási cselekmény megvalósítását szolgáló járulékos közigazgatási cselekmény jogszerűségére vonatkozóan,</a:t>
            </a:r>
          </a:p>
          <a:p>
            <a:pPr algn="just"/>
            <a:r>
              <a:rPr lang="hu-HU" dirty="0"/>
              <a:t>c) az egymással irányítási vagy vezetési jogviszonyban álló felek között.</a:t>
            </a:r>
          </a:p>
          <a:p>
            <a:pPr algn="just"/>
            <a:r>
              <a:rPr lang="hu-HU" dirty="0"/>
              <a:t>(5) Egyedi ügyben alkalmazandó általános hatályú rendelkezés azzal az egyedi döntéssel együtt lehet közigazgatási jogvita tárgya, amelynek a megvalósítása során azt alkalmazták. Egyedi ügyben alkalmazandó általános hatályú rendelkezés akkor lehet közigazgatási jogvita önálló tárgya, ha azt a törvényességi felügyeletet vagy törvényességi ellenőrzést gyakorló szerv, ennek hiányában az ügyész indítványozza.</a:t>
            </a:r>
          </a:p>
          <a:p>
            <a:pPr algn="just"/>
            <a:endParaRPr lang="hu-HU" dirty="0"/>
          </a:p>
          <a:p>
            <a:pPr algn="just"/>
            <a:endParaRPr lang="hu-HU" dirty="0"/>
          </a:p>
        </p:txBody>
      </p:sp>
    </p:spTree>
    <p:extLst>
      <p:ext uri="{BB962C8B-B14F-4D97-AF65-F5344CB8AC3E}">
        <p14:creationId xmlns:p14="http://schemas.microsoft.com/office/powerpoint/2010/main" val="5375235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1A516B8-6395-3F79-47A0-01C9F30F7FE8}"/>
              </a:ext>
            </a:extLst>
          </p:cNvPr>
          <p:cNvSpPr>
            <a:spLocks noGrp="1"/>
          </p:cNvSpPr>
          <p:nvPr>
            <p:ph type="title"/>
          </p:nvPr>
        </p:nvSpPr>
        <p:spPr/>
        <p:txBody>
          <a:bodyPr/>
          <a:lstStyle/>
          <a:p>
            <a:r>
              <a:rPr lang="hu-HU" dirty="0"/>
              <a:t>Tárgyaláson kívüli elbírálás</a:t>
            </a:r>
          </a:p>
        </p:txBody>
      </p:sp>
      <p:sp>
        <p:nvSpPr>
          <p:cNvPr id="3" name="Tartalom helye 2">
            <a:extLst>
              <a:ext uri="{FF2B5EF4-FFF2-40B4-BE49-F238E27FC236}">
                <a16:creationId xmlns:a16="http://schemas.microsoft.com/office/drawing/2014/main" id="{AE1134A1-40F9-EF19-3CA9-4FFD3A0CB249}"/>
              </a:ext>
            </a:extLst>
          </p:cNvPr>
          <p:cNvSpPr>
            <a:spLocks noGrp="1"/>
          </p:cNvSpPr>
          <p:nvPr>
            <p:ph idx="1"/>
          </p:nvPr>
        </p:nvSpPr>
        <p:spPr/>
        <p:txBody>
          <a:bodyPr>
            <a:normAutofit fontScale="85000" lnSpcReduction="20000"/>
          </a:bodyPr>
          <a:lstStyle/>
          <a:p>
            <a:pPr algn="just"/>
            <a:r>
              <a:rPr lang="hu-HU" dirty="0"/>
              <a:t>A Kp. favorizálja a tárgyaláson kívüli elbírálást. Ugyanis a Kp. 77. § (1) </a:t>
            </a:r>
            <a:r>
              <a:rPr lang="hu-HU" dirty="0" err="1"/>
              <a:t>bek</a:t>
            </a:r>
            <a:r>
              <a:rPr lang="hu-HU" dirty="0"/>
              <a:t>. szerint: Ha egyik fél sem kérte tárgyalás tartását, és azt a bíróság a perelőkészítés alapján sem tartja szükségesnek, a bíróság az ügy érdemében tárgyaláson kívül határoz.</a:t>
            </a:r>
          </a:p>
          <a:p>
            <a:pPr algn="just"/>
            <a:r>
              <a:rPr lang="hu-HU" dirty="0"/>
              <a:t>Tárgyalás tartását a felperes a </a:t>
            </a:r>
            <a:r>
              <a:rPr lang="hu-HU" b="1" dirty="0"/>
              <a:t>keresetlevélben</a:t>
            </a:r>
            <a:r>
              <a:rPr lang="hu-HU" dirty="0"/>
              <a:t>, az alperes a </a:t>
            </a:r>
            <a:r>
              <a:rPr lang="hu-HU" b="1" dirty="0" err="1"/>
              <a:t>védiratban</a:t>
            </a:r>
            <a:r>
              <a:rPr lang="hu-HU" dirty="0"/>
              <a:t> kérheti. Tárgyalás tartása a perbelépési kérelemben, illetve a perbevonásától vagy a perbeállítástól számított tizenöt napon belül is kérhető. A tárgyalás tartása iránti kérelem elmulasztása miatt </a:t>
            </a:r>
            <a:r>
              <a:rPr lang="hu-HU" b="1" dirty="0"/>
              <a:t>igazolásnak nincs helye</a:t>
            </a:r>
            <a:r>
              <a:rPr lang="hu-HU" dirty="0"/>
              <a:t>.</a:t>
            </a:r>
          </a:p>
          <a:p>
            <a:pPr algn="just"/>
            <a:r>
              <a:rPr lang="hu-HU" dirty="0"/>
              <a:t>Nem lehet tárgyaláson kívül elbírálni ha bizonyítást kell lefolytatni (kivéve okirati)</a:t>
            </a:r>
          </a:p>
          <a:p>
            <a:pPr algn="just"/>
            <a:r>
              <a:rPr lang="hu-HU" dirty="0"/>
              <a:t>A per tárgyaláson kívül történő elbírálása esetén a bíróság a </a:t>
            </a:r>
            <a:r>
              <a:rPr lang="hu-HU" dirty="0" err="1"/>
              <a:t>védirat</a:t>
            </a:r>
            <a:r>
              <a:rPr lang="hu-HU" dirty="0"/>
              <a:t> közlésével egyidejűleg a felek számára beadványaik benyújtására – tizenöt napnál nem rövidebb – határidőt állapít meg. Az e beadványokra adandó válaszok és egyéb beadványok benyújtására a bíróság tizenöt napnál nem rövidebb határidőt állapíthat meg, azzal, hogy arra lehetőleg az első tárgyalás kitűzésére irányadó határidőn belül sor kerüljön</a:t>
            </a:r>
          </a:p>
          <a:p>
            <a:pPr algn="just"/>
            <a:r>
              <a:rPr lang="hu-HU" dirty="0"/>
              <a:t>A per tárgyaláson kívül történő elbírálása esetén a bíróság köteles a </a:t>
            </a:r>
            <a:r>
              <a:rPr lang="hu-HU" dirty="0" err="1"/>
              <a:t>védiratot</a:t>
            </a:r>
            <a:r>
              <a:rPr lang="hu-HU" dirty="0"/>
              <a:t> a felperessel közölni és a további beadványok benyújtására tizenöt napnál nem rövidebb határidőt biztosítani – BH2023. 48.</a:t>
            </a:r>
          </a:p>
          <a:p>
            <a:pPr lvl="1" algn="just"/>
            <a:endParaRPr lang="hu-HU" dirty="0"/>
          </a:p>
        </p:txBody>
      </p:sp>
    </p:spTree>
    <p:extLst>
      <p:ext uri="{BB962C8B-B14F-4D97-AF65-F5344CB8AC3E}">
        <p14:creationId xmlns:p14="http://schemas.microsoft.com/office/powerpoint/2010/main" val="41779827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A4F90FC-AAAC-1B03-33DD-46C719050E74}"/>
              </a:ext>
            </a:extLst>
          </p:cNvPr>
          <p:cNvSpPr>
            <a:spLocks noGrp="1"/>
          </p:cNvSpPr>
          <p:nvPr>
            <p:ph type="title"/>
          </p:nvPr>
        </p:nvSpPr>
        <p:spPr/>
        <p:txBody>
          <a:bodyPr/>
          <a:lstStyle/>
          <a:p>
            <a:r>
              <a:rPr lang="hu-HU" dirty="0"/>
              <a:t>A bizonyításról általában</a:t>
            </a:r>
          </a:p>
        </p:txBody>
      </p:sp>
      <p:sp>
        <p:nvSpPr>
          <p:cNvPr id="3" name="Tartalom helye 2">
            <a:extLst>
              <a:ext uri="{FF2B5EF4-FFF2-40B4-BE49-F238E27FC236}">
                <a16:creationId xmlns:a16="http://schemas.microsoft.com/office/drawing/2014/main" id="{202F74D8-ED34-F93A-ED5A-9456D7F1AAC8}"/>
              </a:ext>
            </a:extLst>
          </p:cNvPr>
          <p:cNvSpPr>
            <a:spLocks noGrp="1"/>
          </p:cNvSpPr>
          <p:nvPr>
            <p:ph idx="1"/>
          </p:nvPr>
        </p:nvSpPr>
        <p:spPr>
          <a:xfrm>
            <a:off x="677334" y="2160589"/>
            <a:ext cx="8859858" cy="4276787"/>
          </a:xfrm>
        </p:spPr>
        <p:txBody>
          <a:bodyPr>
            <a:normAutofit fontScale="85000" lnSpcReduction="20000"/>
          </a:bodyPr>
          <a:lstStyle/>
          <a:p>
            <a:pPr algn="just"/>
            <a:r>
              <a:rPr lang="hu-HU" dirty="0"/>
              <a:t>A bizonyításra a Pp. szabályait kell alkalmazni a Kp.-ban foglalt eltérésekkel.</a:t>
            </a:r>
          </a:p>
          <a:p>
            <a:pPr algn="just"/>
            <a:r>
              <a:rPr lang="hu-HU" dirty="0"/>
              <a:t>Bizonyítási indítvány előterjesztésére, illetve bizonyítási eszköz rendelkezésre bocsátására </a:t>
            </a:r>
            <a:r>
              <a:rPr lang="hu-HU" b="1" dirty="0"/>
              <a:t>legkésőbb az első tárgyaláson </a:t>
            </a:r>
            <a:r>
              <a:rPr lang="hu-HU" dirty="0"/>
              <a:t>van lehetőség.</a:t>
            </a:r>
          </a:p>
          <a:p>
            <a:pPr algn="just"/>
            <a:r>
              <a:rPr lang="hu-HU" dirty="0"/>
              <a:t>A bíróság legfeljebb tizenöt napos határidő tűzésével ezt követően is engedélyezheti bizonyítási indítvány előterjesztését, illetve bizonyítási eszköz rendelkezésre bocsátását, ha</a:t>
            </a:r>
          </a:p>
          <a:p>
            <a:pPr lvl="1" algn="just"/>
            <a:r>
              <a:rPr lang="hu-HU" dirty="0"/>
              <a:t>a) a felperes a keresetét az első tárgyaláson megváltoztatja,</a:t>
            </a:r>
          </a:p>
          <a:p>
            <a:pPr lvl="1" algn="just"/>
            <a:r>
              <a:rPr lang="hu-HU" dirty="0"/>
              <a:t>b) a felperes keresetét a jogsérelem orvoslására tett cselekményre kiterjeszti, vagy</a:t>
            </a:r>
          </a:p>
          <a:p>
            <a:pPr lvl="1" algn="just"/>
            <a:r>
              <a:rPr lang="hu-HU" dirty="0"/>
              <a:t>c) az az anyagi pervezetése folytán vált szükségessé.</a:t>
            </a:r>
          </a:p>
          <a:p>
            <a:pPr algn="just"/>
            <a:r>
              <a:rPr lang="hu-HU" dirty="0"/>
              <a:t>A bíróság hivatalból bizonyítást rendelhet el</a:t>
            </a:r>
          </a:p>
          <a:p>
            <a:pPr lvl="1" algn="just"/>
            <a:r>
              <a:rPr lang="hu-HU" dirty="0"/>
              <a:t>a) az olyan tény, körülmény alátámasztására szolgáló bizonyítékok tekintetében, amelyeket hivatalból kell figyelembe vennie,</a:t>
            </a:r>
          </a:p>
          <a:p>
            <a:pPr lvl="1" algn="just"/>
            <a:r>
              <a:rPr lang="hu-HU" dirty="0"/>
              <a:t>b) a kiskorú vagy fogyatékossági támogatásra jogosult személy érdekeit veszélyeztető jogsértésre való hivatkozás esetén, vagy</a:t>
            </a:r>
          </a:p>
          <a:p>
            <a:pPr lvl="1" algn="just"/>
            <a:r>
              <a:rPr lang="hu-HU" dirty="0"/>
              <a:t>c) ha törvény így rendelkezik.</a:t>
            </a:r>
          </a:p>
          <a:p>
            <a:pPr algn="just"/>
            <a:r>
              <a:rPr lang="hu-HU" dirty="0"/>
              <a:t>Erről a bíróság a feleket hivatalból tájékoztatja és felhívja őket észrevételeik előterjesztésére</a:t>
            </a:r>
          </a:p>
        </p:txBody>
      </p:sp>
    </p:spTree>
    <p:extLst>
      <p:ext uri="{BB962C8B-B14F-4D97-AF65-F5344CB8AC3E}">
        <p14:creationId xmlns:p14="http://schemas.microsoft.com/office/powerpoint/2010/main" val="4213939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ED7803D-3807-8C58-167C-C6B99A2206C5}"/>
              </a:ext>
            </a:extLst>
          </p:cNvPr>
          <p:cNvSpPr>
            <a:spLocks noGrp="1"/>
          </p:cNvSpPr>
          <p:nvPr>
            <p:ph type="title"/>
          </p:nvPr>
        </p:nvSpPr>
        <p:spPr/>
        <p:txBody>
          <a:bodyPr/>
          <a:lstStyle/>
          <a:p>
            <a:r>
              <a:rPr lang="hu-HU" dirty="0"/>
              <a:t>Új tények a perben –a Kp. 78. § (4) </a:t>
            </a:r>
            <a:r>
              <a:rPr lang="hu-HU" dirty="0" err="1"/>
              <a:t>bek</a:t>
            </a:r>
            <a:r>
              <a:rPr lang="hu-HU" dirty="0"/>
              <a:t>. I.</a:t>
            </a:r>
          </a:p>
        </p:txBody>
      </p:sp>
      <p:sp>
        <p:nvSpPr>
          <p:cNvPr id="3" name="Tartalom helye 2">
            <a:extLst>
              <a:ext uri="{FF2B5EF4-FFF2-40B4-BE49-F238E27FC236}">
                <a16:creationId xmlns:a16="http://schemas.microsoft.com/office/drawing/2014/main" id="{FB7AB133-27A4-061C-DF00-48FBEB8ECF64}"/>
              </a:ext>
            </a:extLst>
          </p:cNvPr>
          <p:cNvSpPr>
            <a:spLocks noGrp="1"/>
          </p:cNvSpPr>
          <p:nvPr>
            <p:ph idx="1"/>
          </p:nvPr>
        </p:nvSpPr>
        <p:spPr/>
        <p:txBody>
          <a:bodyPr>
            <a:normAutofit fontScale="92500" lnSpcReduction="10000"/>
          </a:bodyPr>
          <a:lstStyle/>
          <a:p>
            <a:pPr algn="just"/>
            <a:r>
              <a:rPr lang="hu-HU" dirty="0"/>
              <a:t>A megelőző eljárás idején fennálló, de a megelőző eljárásban nem értékelt tényre, körülményre a felperes vagy az érdekelt akkor hivatkozhat, ha azt a megelőző eljárásban a közigazgatási szerv arra való hivatkozása ellenére nem vette figyelembe, azt önhibáján kívül nem ismerte, illetve arra önhibáján kívül nem hivatkozott.</a:t>
            </a:r>
          </a:p>
          <a:p>
            <a:pPr algn="just"/>
            <a:r>
              <a:rPr lang="hu-HU" dirty="0"/>
              <a:t>Szoros összefüggésben értelmezendő a Kp. 85. § (2) bekezdésével, amely szerint a bíróság a közigazgatási tevékenység jogszerűségét – ha törvény eltérően nem rendelkezik – a megvalósításának időpontjában fennálló tények alapján vizsgálja.</a:t>
            </a:r>
          </a:p>
          <a:p>
            <a:pPr algn="just"/>
            <a:r>
              <a:rPr lang="hu-HU" u="sng" dirty="0"/>
              <a:t>Önhiba</a:t>
            </a:r>
            <a:r>
              <a:rPr lang="hu-HU" dirty="0"/>
              <a:t>: a felperes és az érdekelt érdekkörén kívül eső körülményt jelent, amelynek vizsgálatakor az érintett egyéni viszonyait kell feltárni.</a:t>
            </a:r>
          </a:p>
          <a:p>
            <a:pPr algn="just"/>
            <a:r>
              <a:rPr lang="hu-HU" dirty="0"/>
              <a:t>Egy különös igazolási kérelmet teremt, de van egy jelentős különbség: ez a kimentés bizonyítást és nem valószínűsítést kíván. Ennek oka, hogy az önhiba az ügy érdemét, a bizonyítás alapját érinti. A kimentés bizonyítási terhe a felperesen, illetve az érdekelten van.</a:t>
            </a:r>
          </a:p>
        </p:txBody>
      </p:sp>
    </p:spTree>
    <p:extLst>
      <p:ext uri="{BB962C8B-B14F-4D97-AF65-F5344CB8AC3E}">
        <p14:creationId xmlns:p14="http://schemas.microsoft.com/office/powerpoint/2010/main" val="312702984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324B80B-53F4-DBA7-B64C-36AD92CE4FEB}"/>
              </a:ext>
            </a:extLst>
          </p:cNvPr>
          <p:cNvSpPr>
            <a:spLocks noGrp="1"/>
          </p:cNvSpPr>
          <p:nvPr>
            <p:ph type="title"/>
          </p:nvPr>
        </p:nvSpPr>
        <p:spPr/>
        <p:txBody>
          <a:bodyPr/>
          <a:lstStyle/>
          <a:p>
            <a:r>
              <a:rPr lang="hu-HU" dirty="0"/>
              <a:t>Új tény a perben – A Kp. 78. § (4) </a:t>
            </a:r>
            <a:r>
              <a:rPr lang="hu-HU" dirty="0" err="1"/>
              <a:t>bek</a:t>
            </a:r>
            <a:r>
              <a:rPr lang="hu-HU" dirty="0"/>
              <a:t>. II.</a:t>
            </a:r>
          </a:p>
        </p:txBody>
      </p:sp>
      <p:sp>
        <p:nvSpPr>
          <p:cNvPr id="3" name="Tartalom helye 2">
            <a:extLst>
              <a:ext uri="{FF2B5EF4-FFF2-40B4-BE49-F238E27FC236}">
                <a16:creationId xmlns:a16="http://schemas.microsoft.com/office/drawing/2014/main" id="{993E52BD-0E7D-80B6-1840-948B50139285}"/>
              </a:ext>
            </a:extLst>
          </p:cNvPr>
          <p:cNvSpPr>
            <a:spLocks noGrp="1"/>
          </p:cNvSpPr>
          <p:nvPr>
            <p:ph idx="1"/>
          </p:nvPr>
        </p:nvSpPr>
        <p:spPr/>
        <p:txBody>
          <a:bodyPr>
            <a:normAutofit fontScale="92500" lnSpcReduction="20000"/>
          </a:bodyPr>
          <a:lstStyle/>
          <a:p>
            <a:pPr algn="just"/>
            <a:r>
              <a:rPr lang="hu-HU" dirty="0"/>
              <a:t>A Kúria szerint a Kp. 78. § (4) bekezdésének az „önhibán kívüli” fordulata a felperes érdekkörén kívül eső körülményt jelent. Nem tekinthető ilyennek, ha a megelőző eljárásban fennálló körülmény jelentőségét a jogi képviselő nem ismerte fel - Kúria Kfv.IV.37.409/2019/5.</a:t>
            </a:r>
          </a:p>
          <a:p>
            <a:pPr algn="just"/>
            <a:r>
              <a:rPr lang="hu-HU" dirty="0"/>
              <a:t>A Kp. ezen szabályából következően a felperes főszabály szerint csak a megelőző közigazgatási eljárásban már értékelt tényekre, körülményekre hivatkozhat keresetében.</a:t>
            </a:r>
          </a:p>
          <a:p>
            <a:pPr algn="just"/>
            <a:r>
              <a:rPr lang="hu-HU" dirty="0"/>
              <a:t>A Kúria szerint a bíróság kötelezettsége annak vizsgálata, hogy ezen tények, körülmények értékelése a hatóság részéről jogszerű volt-e vagy sem.</a:t>
            </a:r>
          </a:p>
          <a:p>
            <a:pPr algn="just"/>
            <a:r>
              <a:rPr lang="hu-HU" dirty="0"/>
              <a:t>A Kp. 78. § (4) bekezdése a megelőző eljárásban fennálló, de abban nem értékelt tényre, körülményre hivatkozást, nem pedig a megelőző eljárásban értékelt tényekre, körülményekre vonatkozó bizonyítékok figyelembevételét korlátozza. A korlátozó szabály alkalmazásában </a:t>
            </a:r>
            <a:r>
              <a:rPr lang="hu-HU" b="1" dirty="0"/>
              <a:t>nem a bizonyíték újdonságának van jelentősége</a:t>
            </a:r>
            <a:r>
              <a:rPr lang="hu-HU" dirty="0"/>
              <a:t>, </a:t>
            </a:r>
            <a:r>
              <a:rPr lang="hu-HU" b="1" dirty="0"/>
              <a:t>hanem annak a ténynek, körülménynek</a:t>
            </a:r>
            <a:r>
              <a:rPr lang="hu-HU" dirty="0"/>
              <a:t>, </a:t>
            </a:r>
            <a:r>
              <a:rPr lang="hu-HU" b="1" dirty="0"/>
              <a:t>amelyet a fél a perben bizonyítani kíván</a:t>
            </a:r>
            <a:r>
              <a:rPr lang="hu-HU" dirty="0"/>
              <a:t>. – Kfv.45.137/2025/5.</a:t>
            </a:r>
          </a:p>
        </p:txBody>
      </p:sp>
    </p:spTree>
    <p:extLst>
      <p:ext uri="{BB962C8B-B14F-4D97-AF65-F5344CB8AC3E}">
        <p14:creationId xmlns:p14="http://schemas.microsoft.com/office/powerpoint/2010/main" val="5745016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CAC65BF9-9E57-786F-2498-E4546FF3E119}"/>
              </a:ext>
            </a:extLst>
          </p:cNvPr>
          <p:cNvSpPr>
            <a:spLocks noGrp="1"/>
          </p:cNvSpPr>
          <p:nvPr>
            <p:ph type="title"/>
          </p:nvPr>
        </p:nvSpPr>
        <p:spPr/>
        <p:txBody>
          <a:bodyPr/>
          <a:lstStyle/>
          <a:p>
            <a:r>
              <a:rPr lang="hu-HU" dirty="0"/>
              <a:t>Új tények a perben – A Kp. 78. § (4) </a:t>
            </a:r>
            <a:r>
              <a:rPr lang="hu-HU" dirty="0" err="1"/>
              <a:t>bek</a:t>
            </a:r>
            <a:r>
              <a:rPr lang="hu-HU" dirty="0"/>
              <a:t>. III.</a:t>
            </a:r>
          </a:p>
        </p:txBody>
      </p:sp>
      <p:sp>
        <p:nvSpPr>
          <p:cNvPr id="3" name="Tartalom helye 2">
            <a:extLst>
              <a:ext uri="{FF2B5EF4-FFF2-40B4-BE49-F238E27FC236}">
                <a16:creationId xmlns:a16="http://schemas.microsoft.com/office/drawing/2014/main" id="{A9C28387-4D74-17D8-E66E-BA6FFE9F2E1D}"/>
              </a:ext>
            </a:extLst>
          </p:cNvPr>
          <p:cNvSpPr>
            <a:spLocks noGrp="1"/>
          </p:cNvSpPr>
          <p:nvPr>
            <p:ph idx="1"/>
          </p:nvPr>
        </p:nvSpPr>
        <p:spPr/>
        <p:txBody>
          <a:bodyPr>
            <a:normAutofit fontScale="85000" lnSpcReduction="20000"/>
          </a:bodyPr>
          <a:lstStyle/>
          <a:p>
            <a:pPr algn="just"/>
            <a:r>
              <a:rPr lang="hu-HU" dirty="0"/>
              <a:t>Mi a helyzet a Kp. 78. § (4) </a:t>
            </a:r>
            <a:r>
              <a:rPr lang="hu-HU" dirty="0" err="1"/>
              <a:t>bek</a:t>
            </a:r>
            <a:r>
              <a:rPr lang="hu-HU" dirty="0"/>
              <a:t>. kapcsán  abban az esetben, ha a felperes (objektív keresetindítási jogának köszönhetően) a megelőző eljárásban ügyfélként nem vesz részt, de a perbe felperesként keresetlevelet nyújt be? Ilyenre lehet példa a környezetvédelmi perek esetén a környezetvédő egyesület keresetindítási joga, aminek kereshetőségi jogát a </a:t>
            </a:r>
            <a:r>
              <a:rPr lang="hu-HU" dirty="0" err="1"/>
              <a:t>Kvt</a:t>
            </a:r>
            <a:r>
              <a:rPr lang="hu-HU" dirty="0"/>
              <a:t>. 98. § (1) bekezdése biztosítja.</a:t>
            </a:r>
          </a:p>
          <a:p>
            <a:pPr algn="just"/>
            <a:r>
              <a:rPr lang="hu-HU" dirty="0"/>
              <a:t>A környezetvédő egyesület - az objektív jogvédelem érvényre juttatása érdekében - úgy is élhet a perindítás jogával, hogy </a:t>
            </a:r>
            <a:r>
              <a:rPr lang="hu-HU" b="1" dirty="0"/>
              <a:t>nem vesz részt a hatósági eljárásban </a:t>
            </a:r>
            <a:r>
              <a:rPr lang="hu-HU" dirty="0"/>
              <a:t>és </a:t>
            </a:r>
            <a:r>
              <a:rPr lang="hu-HU" b="1" dirty="0"/>
              <a:t>nem adja elő </a:t>
            </a:r>
            <a:r>
              <a:rPr lang="hu-HU" dirty="0"/>
              <a:t>a megelőző eljárásban a kifogásait. A környezetvédő egyesület </a:t>
            </a:r>
            <a:r>
              <a:rPr lang="hu-HU" b="1" dirty="0"/>
              <a:t>igazságszolgáltatáshoz való hozzáférését a bíróság nem korlátozhatja a Kp. 78. § (4) bekezdésére hivatkozással</a:t>
            </a:r>
            <a:r>
              <a:rPr lang="hu-HU" dirty="0"/>
              <a:t>, mert a Kp. 78. § (4) bekezdése az új tények és nem a keresetben megjelölt új (a megelőző eljárásban nem hivatkozott) jogszabálysértések előadására vonatkozó korlátozás. A Kp. 78. § (4) bekezdése nem azt a célt szolgálja, hogy elzárja a felperest a közigazgatási határozat jogszerűségének vitatása, a jogorvoslati jog gyakorlása elől. A Kp. 78. § (4) bekezdése szerinti új tény, körülmény a határozat alapját képező tényállás releváns elemeihez képest eredményezne változást, azonban a felperes az I. r. alperes értékelő tevékenységét vitatta, annak hiányossága vagy nem megfelelőnek tartott következtetése okán hivatkozott jogsértésre. Ez utóbbi vizsgálatát a Kp. 78. § (4) bekezdésének rendelkezése nem zárja ki. Kfv.37.131/2025/13.</a:t>
            </a:r>
          </a:p>
        </p:txBody>
      </p:sp>
    </p:spTree>
    <p:extLst>
      <p:ext uri="{BB962C8B-B14F-4D97-AF65-F5344CB8AC3E}">
        <p14:creationId xmlns:p14="http://schemas.microsoft.com/office/powerpoint/2010/main" val="31151105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F790477-18C3-B3C4-A4DA-FCBB965FDABB}"/>
              </a:ext>
            </a:extLst>
          </p:cNvPr>
          <p:cNvSpPr>
            <a:spLocks noGrp="1"/>
          </p:cNvSpPr>
          <p:nvPr>
            <p:ph type="title"/>
          </p:nvPr>
        </p:nvSpPr>
        <p:spPr/>
        <p:txBody>
          <a:bodyPr/>
          <a:lstStyle/>
          <a:p>
            <a:r>
              <a:rPr lang="hu-HU" dirty="0"/>
              <a:t>A szakértői bizonyítás kérdései a Kp-ban I.</a:t>
            </a:r>
          </a:p>
        </p:txBody>
      </p:sp>
      <p:sp>
        <p:nvSpPr>
          <p:cNvPr id="3" name="Tartalom helye 2">
            <a:extLst>
              <a:ext uri="{FF2B5EF4-FFF2-40B4-BE49-F238E27FC236}">
                <a16:creationId xmlns:a16="http://schemas.microsoft.com/office/drawing/2014/main" id="{D03A4E19-973F-42D3-C803-2C0AC35AD11E}"/>
              </a:ext>
            </a:extLst>
          </p:cNvPr>
          <p:cNvSpPr>
            <a:spLocks noGrp="1"/>
          </p:cNvSpPr>
          <p:nvPr>
            <p:ph idx="1"/>
          </p:nvPr>
        </p:nvSpPr>
        <p:spPr/>
        <p:txBody>
          <a:bodyPr>
            <a:normAutofit lnSpcReduction="10000"/>
          </a:bodyPr>
          <a:lstStyle/>
          <a:p>
            <a:pPr algn="just"/>
            <a:r>
              <a:rPr lang="hu-HU" dirty="0"/>
              <a:t>A szakértői bizonyításra a Pp. szabályait a Kp-ban foglalt eltérésekkel kell alkalmazni. A szakértők kapcsán a Kp. 80. §-a eltérő szabályokat tartalmaz arra az esetre, ha a közigazgatási jogvitát megelőző eljárás előzte meg.</a:t>
            </a:r>
          </a:p>
          <a:p>
            <a:pPr algn="just"/>
            <a:r>
              <a:rPr lang="hu-HU" dirty="0"/>
              <a:t>A megelőző eljárásban kirendelt igazságügyi szakértő szakvéleménye a bíróság által kirendelt szakértő szakvéleményének minősül. A perben ugyanazon szakkérdés tárgyában szakértőként elsősorban a megelőző eljárásban kirendelt igazságügyi szakértő alkalmazandó. Ha e szakértőt kell alkalmazni, a bíróság a szakértőt kirendeli és a megelőző eljárásban keletkezett írásbeli szakvéleményt azzal a féllel közli, akivel azt korábban nem közölték. A megelőző eljárásban kirendelt igazságügyi szakértő alkalmazását követően ugyanazon szakkérdés vonatkozásában magánszakértő vagy más eljárásban kirendelt szakérő alkalmazásának nincs helye.</a:t>
            </a:r>
          </a:p>
          <a:p>
            <a:pPr algn="just"/>
            <a:r>
              <a:rPr lang="hu-HU" dirty="0"/>
              <a:t>A megelőző eljárásban kirendelt igazságügyi szakértőre a Pp. kirendelt szakértőre vonatkozó szabályait kell alkalmazni</a:t>
            </a:r>
          </a:p>
          <a:p>
            <a:pPr algn="just"/>
            <a:endParaRPr lang="hu-HU" dirty="0"/>
          </a:p>
        </p:txBody>
      </p:sp>
    </p:spTree>
    <p:extLst>
      <p:ext uri="{BB962C8B-B14F-4D97-AF65-F5344CB8AC3E}">
        <p14:creationId xmlns:p14="http://schemas.microsoft.com/office/powerpoint/2010/main" val="6962167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A0A62CE-DACC-7598-843C-0B1EBDD314B3}"/>
              </a:ext>
            </a:extLst>
          </p:cNvPr>
          <p:cNvSpPr>
            <a:spLocks noGrp="1"/>
          </p:cNvSpPr>
          <p:nvPr>
            <p:ph type="title"/>
          </p:nvPr>
        </p:nvSpPr>
        <p:spPr/>
        <p:txBody>
          <a:bodyPr/>
          <a:lstStyle/>
          <a:p>
            <a:r>
              <a:rPr lang="hu-HU" dirty="0"/>
              <a:t>A szakértői bizonyítás kérdései a Kp-ban II.</a:t>
            </a:r>
          </a:p>
        </p:txBody>
      </p:sp>
      <p:sp>
        <p:nvSpPr>
          <p:cNvPr id="3" name="Tartalom helye 2">
            <a:extLst>
              <a:ext uri="{FF2B5EF4-FFF2-40B4-BE49-F238E27FC236}">
                <a16:creationId xmlns:a16="http://schemas.microsoft.com/office/drawing/2014/main" id="{A2D50FD7-0676-0984-F713-773A5CA6F696}"/>
              </a:ext>
            </a:extLst>
          </p:cNvPr>
          <p:cNvSpPr>
            <a:spLocks noGrp="1"/>
          </p:cNvSpPr>
          <p:nvPr>
            <p:ph idx="1"/>
          </p:nvPr>
        </p:nvSpPr>
        <p:spPr/>
        <p:txBody>
          <a:bodyPr>
            <a:normAutofit fontScale="85000" lnSpcReduction="20000"/>
          </a:bodyPr>
          <a:lstStyle/>
          <a:p>
            <a:pPr algn="just"/>
            <a:r>
              <a:rPr lang="hu-HU" dirty="0"/>
              <a:t> A Kp. 78. § (1) bekezdése folytán alkalmazandó Pp. 302–305. §-</a:t>
            </a:r>
            <a:r>
              <a:rPr lang="hu-HU" dirty="0" err="1"/>
              <a:t>ának</a:t>
            </a:r>
            <a:r>
              <a:rPr lang="hu-HU" dirty="0"/>
              <a:t> alkalmazásával eldőlt, hogy magánszakértő alkalmazására lehetőség van a hivatkozott korlátok között. Ha jogszabály eltérően nem rendelkezik, a fél a megbízása alapján eljáró szakértő (magánszakértő) által készített szakvélemény (magánszakértői vélemény) benyújtását indítványozhatja. Ha a bíróság az indítványnak helyt ad, a fél köteles a magánszakértői véleményt a bíróság felhívásában meghatározott határidőn belül benyújtani. A bizonyító fél ellenfele akkor jogosult magánszakértői vélemény benyújtását indítványozni, ha a bizonyító fél magánszakértői vélemény benyújtását indítványozza. Több bizonyító fél, illetve a bizonyító fél több ellenfele ugyanazon szakkérdés vonatkozásában csak egy magánszakértőt alkalmazhat. Kirendelt szakértő vagy más eljárásban kirendelt szakértő alkalmazásának az indítványozása esetén ugyanazon szakkérdés vonatkozásában már nincs helye magánszakértő alkalmazásának.</a:t>
            </a:r>
          </a:p>
          <a:p>
            <a:pPr algn="just"/>
            <a:r>
              <a:rPr lang="hu-HU" dirty="0"/>
              <a:t>Felhasználható-e magánszakvéleményként az olyan, a fél által benyújtott szakvélemény, amelyet a Pp. 302–305. §-</a:t>
            </a:r>
            <a:r>
              <a:rPr lang="hu-HU" dirty="0" err="1"/>
              <a:t>ainak</a:t>
            </a:r>
            <a:r>
              <a:rPr lang="hu-HU" dirty="0"/>
              <a:t> megsértésével terjesztenek elő?</a:t>
            </a:r>
          </a:p>
          <a:p>
            <a:pPr algn="just"/>
            <a:r>
              <a:rPr lang="hu-HU" dirty="0"/>
              <a:t>A Kúria álláspontja: ha a felperes nem indítványozta a magánszakértői vélemény benyújtását, és ebből következően a közigazgatási bíróság nem tudott helyt adni az indítványnak, és a Pp. 303. § (2) bekezdése előírása sem teljesült, azt bizonyítékként a Pp. 316. § (3) bekezdése szerint nem lehetett volna figyelembe venni – Kfv.III.37.720/2019/10., Kfv.II.37.741/2019/13., Kfv.II.37.751/2019/12.</a:t>
            </a:r>
          </a:p>
          <a:p>
            <a:pPr algn="just"/>
            <a:endParaRPr lang="hu-HU" dirty="0"/>
          </a:p>
        </p:txBody>
      </p:sp>
    </p:spTree>
    <p:extLst>
      <p:ext uri="{BB962C8B-B14F-4D97-AF65-F5344CB8AC3E}">
        <p14:creationId xmlns:p14="http://schemas.microsoft.com/office/powerpoint/2010/main" val="3605432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C02D188-2FD5-1AA9-765B-E883A8EFDB3B}"/>
              </a:ext>
            </a:extLst>
          </p:cNvPr>
          <p:cNvSpPr>
            <a:spLocks noGrp="1"/>
          </p:cNvSpPr>
          <p:nvPr>
            <p:ph type="title"/>
          </p:nvPr>
        </p:nvSpPr>
        <p:spPr/>
        <p:txBody>
          <a:bodyPr>
            <a:normAutofit fontScale="90000"/>
          </a:bodyPr>
          <a:lstStyle/>
          <a:p>
            <a:r>
              <a:rPr lang="hu-HU" dirty="0"/>
              <a:t>A szakértői bizonyítás kérdései a Kp-ban III. – a megelőző eljárásban kirendelt szakértővel kapcsolatos kérdések</a:t>
            </a:r>
          </a:p>
        </p:txBody>
      </p:sp>
      <p:sp>
        <p:nvSpPr>
          <p:cNvPr id="3" name="Tartalom helye 2">
            <a:extLst>
              <a:ext uri="{FF2B5EF4-FFF2-40B4-BE49-F238E27FC236}">
                <a16:creationId xmlns:a16="http://schemas.microsoft.com/office/drawing/2014/main" id="{D4AA91F2-414F-B94A-D8F6-E6D41EE0F3CD}"/>
              </a:ext>
            </a:extLst>
          </p:cNvPr>
          <p:cNvSpPr>
            <a:spLocks noGrp="1"/>
          </p:cNvSpPr>
          <p:nvPr>
            <p:ph idx="1"/>
          </p:nvPr>
        </p:nvSpPr>
        <p:spPr/>
        <p:txBody>
          <a:bodyPr>
            <a:normAutofit fontScale="85000" lnSpcReduction="20000"/>
          </a:bodyPr>
          <a:lstStyle/>
          <a:p>
            <a:pPr algn="just"/>
            <a:r>
              <a:rPr lang="hu-HU" dirty="0"/>
              <a:t>A bíróság a szakvéleménnyel kapcsolatban általában azt tudja vizsgálni, hogy az aggálymentes-e, azaz a logika és az általános intelligencia alapján meggyőző erővel bír-e. Ha a szakvélemény nem aggályos, úgy a Pp. kifejezetten kizárja, hogy a bíróság ugyanarra a szakkérdésre új szakértőt rendeljen ki. Ebben az esetben a bíróságnak a rendelkezésre álló aggálymentes szakvélemény alapján kell érdemi döntést hoznia.</a:t>
            </a:r>
          </a:p>
          <a:p>
            <a:pPr algn="just"/>
            <a:r>
              <a:rPr lang="hu-HU" dirty="0"/>
              <a:t>A bíróság hivatalból is vizsgálja, hogy a szakvélemény aggályos-e, és ha igen, úgy erre fel kell hívnia a felek figyelmét.</a:t>
            </a:r>
          </a:p>
          <a:p>
            <a:pPr algn="just"/>
            <a:r>
              <a:rPr lang="hu-HU" dirty="0"/>
              <a:t>Szakértő szakvéleménye aggályos, ha az hiányos, homályos, ellentmondásos vagy egyébként kétséges. Ez utóbbi eset azt jelenti, hogy a szakvélemény abban az esetben is aggályos, ha ugyan nem hiányos, nem homályos, nem ellentmondásos, azonban a per adatait, a szakvélemény egyedi sajátosságait figyelembe véve a bizonyítékok alapján a bíróságnak nyomatékos kétsége áll fenn a szakvélemény helyességével kapcsolatban.</a:t>
            </a:r>
          </a:p>
          <a:p>
            <a:pPr algn="just"/>
            <a:r>
              <a:rPr lang="hu-HU" dirty="0"/>
              <a:t>A megelőző eljárásban kirendelt szakértő szakvéleményének – megfelelő eljárás eredményeként megállapított – aggályossága esetén jogszerűen jár el a bíróság, ha a bizonyításra köteles fél indítványára új szakértőt rendel ki. A peres felek megállapodásának hiányában a bíróság dönt a szakértő személyéről. Nem sért jogszabályt a bíróság, ha az egyik peres fél által megjelölt szakértőt rendeli ki. – Kfv.37.090/2025/16.</a:t>
            </a:r>
          </a:p>
          <a:p>
            <a:pPr algn="just"/>
            <a:endParaRPr lang="hu-HU" dirty="0"/>
          </a:p>
        </p:txBody>
      </p:sp>
    </p:spTree>
    <p:extLst>
      <p:ext uri="{BB962C8B-B14F-4D97-AF65-F5344CB8AC3E}">
        <p14:creationId xmlns:p14="http://schemas.microsoft.com/office/powerpoint/2010/main" val="72508943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DDCFC7F-A412-78D1-BBA9-8F28AE2E9800}"/>
              </a:ext>
            </a:extLst>
          </p:cNvPr>
          <p:cNvSpPr>
            <a:spLocks noGrp="1"/>
          </p:cNvSpPr>
          <p:nvPr>
            <p:ph type="title"/>
          </p:nvPr>
        </p:nvSpPr>
        <p:spPr/>
        <p:txBody>
          <a:bodyPr>
            <a:normAutofit fontScale="90000"/>
          </a:bodyPr>
          <a:lstStyle/>
          <a:p>
            <a:r>
              <a:rPr lang="hu-HU" dirty="0"/>
              <a:t>A szakértői bizonyítás kérdései a Kp-ban III. </a:t>
            </a:r>
            <a:r>
              <a:rPr lang="hu-HU"/>
              <a:t>– a megelőző eljárásban kirendelt szakértővel kapcsolatos kérdések</a:t>
            </a:r>
          </a:p>
        </p:txBody>
      </p:sp>
      <p:sp>
        <p:nvSpPr>
          <p:cNvPr id="3" name="Tartalom helye 2">
            <a:extLst>
              <a:ext uri="{FF2B5EF4-FFF2-40B4-BE49-F238E27FC236}">
                <a16:creationId xmlns:a16="http://schemas.microsoft.com/office/drawing/2014/main" id="{BE878B03-8FF5-E70F-E776-953AE414E312}"/>
              </a:ext>
            </a:extLst>
          </p:cNvPr>
          <p:cNvSpPr>
            <a:spLocks noGrp="1"/>
          </p:cNvSpPr>
          <p:nvPr>
            <p:ph idx="1"/>
          </p:nvPr>
        </p:nvSpPr>
        <p:spPr/>
        <p:txBody>
          <a:bodyPr>
            <a:normAutofit fontScale="85000" lnSpcReduction="10000"/>
          </a:bodyPr>
          <a:lstStyle/>
          <a:p>
            <a:pPr algn="just"/>
            <a:r>
              <a:rPr lang="hu-HU" dirty="0"/>
              <a:t>A hatósági határozat alapjául szolgáló tényállás megállapításnak terepe a közigazgatási hatósági eljárás. A bíróság nem állapíthatja meg a tényállást a hatóság helyett, a szükséges bizonyítási eljárást nem helyettesítheti a saját eljárásában lefolytatott bizonyítással, nem folytathatja le a teljes szakértői bizonyítást a hatóság helyett. A közigazgatási perben nincs lehetőség a csak jogszabály által kizárt adatokon alapuló szakvélemény lecserélésére. Ilyen esetben a kúriai döntés alapján a megelőző eljárásban kirendelt szakértői vélemény „nem létezőnek” minősül, szakértő kirendelésének a perben nincs helye, hanem az határozatot meg kell semmisíteni és az alperest új eljárásra kötelezni. (Kfv.37.093/2025/12.)</a:t>
            </a:r>
          </a:p>
          <a:p>
            <a:pPr algn="just"/>
            <a:r>
              <a:rPr lang="hu-HU" dirty="0"/>
              <a:t>A kisajátítást megalapozó közérdekű cél megvalósítását szolgáló tevékenység vagy beruházás azonossága esetén a szakértő az összehasonlító </a:t>
            </a:r>
            <a:r>
              <a:rPr lang="hu-HU" dirty="0" err="1"/>
              <a:t>értékadatokat</a:t>
            </a:r>
            <a:r>
              <a:rPr lang="hu-HU" dirty="0"/>
              <a:t> az egymással területi szempontból összefüggő további eljárások során is felhasználhatja. [</a:t>
            </a:r>
            <a:r>
              <a:rPr lang="hu-HU" dirty="0" err="1"/>
              <a:t>Szaktv</a:t>
            </a:r>
            <a:r>
              <a:rPr lang="hu-HU" dirty="0"/>
              <a:t>. 40. § (5) </a:t>
            </a:r>
            <a:r>
              <a:rPr lang="hu-HU" dirty="0" err="1"/>
              <a:t>bek</a:t>
            </a:r>
            <a:r>
              <a:rPr lang="hu-HU"/>
              <a:t>.]</a:t>
            </a:r>
            <a:endParaRPr lang="hu-HU" dirty="0"/>
          </a:p>
          <a:p>
            <a:pPr algn="just"/>
            <a:r>
              <a:rPr lang="hu-HU" dirty="0"/>
              <a:t>Kérdés, hogy mely esetekben van helye új szakértő kirendelésének az aggályos megelőző eljárásban beszerzett szakvélemény helyett és mikor kell ún. „nem létező” szakvéleménynek tekinteni a megelőző eljárás során keletkezett szakvéleményt. Ez precíz mérlegelést igényel a bíróságtól. Még úgy is, hogy a Pp. 276. §-a alapján a felek bizonyítási indítványaihoz nincs kötve.</a:t>
            </a:r>
          </a:p>
          <a:p>
            <a:pPr algn="just"/>
            <a:endParaRPr lang="hu-HU" dirty="0"/>
          </a:p>
        </p:txBody>
      </p:sp>
    </p:spTree>
    <p:extLst>
      <p:ext uri="{BB962C8B-B14F-4D97-AF65-F5344CB8AC3E}">
        <p14:creationId xmlns:p14="http://schemas.microsoft.com/office/powerpoint/2010/main" val="2894240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8EDF63E-047D-EAC0-A7E5-28D21E1F85EE}"/>
              </a:ext>
            </a:extLst>
          </p:cNvPr>
          <p:cNvSpPr>
            <a:spLocks noGrp="1"/>
          </p:cNvSpPr>
          <p:nvPr>
            <p:ph type="title"/>
          </p:nvPr>
        </p:nvSpPr>
        <p:spPr/>
        <p:txBody>
          <a:bodyPr>
            <a:normAutofit fontScale="90000"/>
          </a:bodyPr>
          <a:lstStyle/>
          <a:p>
            <a:r>
              <a:rPr lang="hu-HU" dirty="0" err="1"/>
              <a:t>Áhtv</a:t>
            </a:r>
            <a:r>
              <a:rPr lang="hu-HU" dirty="0"/>
              <a:t>. 5. § (1b) bekezdés szerinti cselekmény (átkísérés) közigazgatási jogvita tárgya lehet</a:t>
            </a:r>
          </a:p>
        </p:txBody>
      </p:sp>
      <p:sp>
        <p:nvSpPr>
          <p:cNvPr id="3" name="Tartalom helye 2">
            <a:extLst>
              <a:ext uri="{FF2B5EF4-FFF2-40B4-BE49-F238E27FC236}">
                <a16:creationId xmlns:a16="http://schemas.microsoft.com/office/drawing/2014/main" id="{F508FE80-ED5D-4890-1A05-E7B92B3ADA7E}"/>
              </a:ext>
            </a:extLst>
          </p:cNvPr>
          <p:cNvSpPr>
            <a:spLocks noGrp="1"/>
          </p:cNvSpPr>
          <p:nvPr>
            <p:ph idx="1"/>
          </p:nvPr>
        </p:nvSpPr>
        <p:spPr/>
        <p:txBody>
          <a:bodyPr/>
          <a:lstStyle/>
          <a:p>
            <a:pPr algn="just"/>
            <a:endParaRPr lang="hu-HU" dirty="0"/>
          </a:p>
          <a:p>
            <a:pPr algn="just"/>
            <a:r>
              <a:rPr lang="hu-HU" dirty="0"/>
              <a:t>Az átkísérés mérlegelési jogkörben hozott határozat, amelyet a rendőrség jogosult meghozni, amennyiben a felperes tartózkodása jogszerűtlen Magyarország területén. Vitás esetben a bíróság köteles tisztázni, hogy a mérlegelési döntést mely szerv hozta meg (Kúria,Kfv.II.37.290/2023/4.).</a:t>
            </a:r>
          </a:p>
          <a:p>
            <a:pPr algn="just"/>
            <a:endParaRPr lang="hu-HU" dirty="0"/>
          </a:p>
        </p:txBody>
      </p:sp>
    </p:spTree>
    <p:extLst>
      <p:ext uri="{BB962C8B-B14F-4D97-AF65-F5344CB8AC3E}">
        <p14:creationId xmlns:p14="http://schemas.microsoft.com/office/powerpoint/2010/main" val="3797640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1166720-E9B7-D28B-4016-8C30E2BE1CA4}"/>
              </a:ext>
            </a:extLst>
          </p:cNvPr>
          <p:cNvSpPr>
            <a:spLocks noGrp="1"/>
          </p:cNvSpPr>
          <p:nvPr>
            <p:ph type="title"/>
          </p:nvPr>
        </p:nvSpPr>
        <p:spPr/>
        <p:txBody>
          <a:bodyPr/>
          <a:lstStyle/>
          <a:p>
            <a:pPr algn="just"/>
            <a:r>
              <a:rPr lang="hu-HU" dirty="0"/>
              <a:t>Általános hatályú rendelkezés</a:t>
            </a:r>
            <a:br>
              <a:rPr lang="hu-HU" dirty="0"/>
            </a:br>
            <a:r>
              <a:rPr lang="hu-HU" dirty="0"/>
              <a:t>(Kúria Kfv.II.37.393/2020.)</a:t>
            </a:r>
          </a:p>
        </p:txBody>
      </p:sp>
      <p:sp>
        <p:nvSpPr>
          <p:cNvPr id="3" name="Tartalom helye 2">
            <a:extLst>
              <a:ext uri="{FF2B5EF4-FFF2-40B4-BE49-F238E27FC236}">
                <a16:creationId xmlns:a16="http://schemas.microsoft.com/office/drawing/2014/main" id="{AD35787C-D6CA-C1C6-C0B3-23EA78A8DA1F}"/>
              </a:ext>
            </a:extLst>
          </p:cNvPr>
          <p:cNvSpPr>
            <a:spLocks noGrp="1"/>
          </p:cNvSpPr>
          <p:nvPr>
            <p:ph idx="1"/>
          </p:nvPr>
        </p:nvSpPr>
        <p:spPr/>
        <p:txBody>
          <a:bodyPr>
            <a:normAutofit fontScale="92500" lnSpcReduction="10000"/>
          </a:bodyPr>
          <a:lstStyle/>
          <a:p>
            <a:pPr algn="just"/>
            <a:r>
              <a:rPr lang="hu-HU" dirty="0"/>
              <a:t>A „60 Km/óra” sebességkorlátozó jelzőtábla alkalmazásának jogszerűsége (érvényessége) közigazgatási perben vitatható, mert az egyedi ügyben alkalmazandó, a jogalkotásról szóló törvény hatálya alá nem tartozó általános hatályú rendelkezés, amely az egyedi döntéssel (közigazgatási bírságot kiszabó határozat) együtt lehet közigazgatási jogvita tárgya.</a:t>
            </a:r>
          </a:p>
          <a:p>
            <a:pPr algn="just"/>
            <a:r>
              <a:rPr lang="hu-HU" dirty="0"/>
              <a:t>Amennyiben a felperes a közigazgatási bírságot azért vitatja, mert álláspontja szerint a sebességkorlátozó tábla a sebesség túllépésekor nem volt érvényes, pert kell indítania a sebességkorlátozó táblát kihelyező közútkezelővel szemben is a Kp. 4.§ (3) bekezdés c) pontja és (5) bekezdése alapján, és csak ennek eredményessége vezethet a közigazgatási bírság jogszerűtlenségének megállapításához.</a:t>
            </a:r>
          </a:p>
          <a:p>
            <a:pPr algn="just"/>
            <a:r>
              <a:rPr lang="hu-HU" dirty="0"/>
              <a:t>E döntés nyomán vizsgálni kell, hogy a kereset kiterjed-e a sebességkorlátozó jelzőtábla érvényességének vitatására, ennek alapján dönthető el hogy a táblát kihelyező közútkezelő társaságnak perben kell állnia</a:t>
            </a:r>
          </a:p>
          <a:p>
            <a:pPr algn="just"/>
            <a:endParaRPr lang="hu-HU" dirty="0"/>
          </a:p>
        </p:txBody>
      </p:sp>
    </p:spTree>
    <p:extLst>
      <p:ext uri="{BB962C8B-B14F-4D97-AF65-F5344CB8AC3E}">
        <p14:creationId xmlns:p14="http://schemas.microsoft.com/office/powerpoint/2010/main" val="315073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FB06C95-29B1-9DBE-EC08-5C7ED32F13A7}"/>
              </a:ext>
            </a:extLst>
          </p:cNvPr>
          <p:cNvSpPr>
            <a:spLocks noGrp="1"/>
          </p:cNvSpPr>
          <p:nvPr>
            <p:ph type="title"/>
          </p:nvPr>
        </p:nvSpPr>
        <p:spPr/>
        <p:txBody>
          <a:bodyPr>
            <a:normAutofit fontScale="90000"/>
          </a:bodyPr>
          <a:lstStyle/>
          <a:p>
            <a:pPr algn="just"/>
            <a:r>
              <a:rPr lang="hu-HU" dirty="0"/>
              <a:t>A KAV vizsgát érvénytelenítő döntés közigazgatási jogvita tárgya lehet (Kúria Kfv.II.38.220/2021.)</a:t>
            </a:r>
          </a:p>
        </p:txBody>
      </p:sp>
      <p:sp>
        <p:nvSpPr>
          <p:cNvPr id="3" name="Tartalom helye 2">
            <a:extLst>
              <a:ext uri="{FF2B5EF4-FFF2-40B4-BE49-F238E27FC236}">
                <a16:creationId xmlns:a16="http://schemas.microsoft.com/office/drawing/2014/main" id="{78881D3A-D612-F1EA-838C-A5D020A23390}"/>
              </a:ext>
            </a:extLst>
          </p:cNvPr>
          <p:cNvSpPr>
            <a:spLocks noGrp="1"/>
          </p:cNvSpPr>
          <p:nvPr>
            <p:ph idx="1"/>
          </p:nvPr>
        </p:nvSpPr>
        <p:spPr/>
        <p:txBody>
          <a:bodyPr/>
          <a:lstStyle/>
          <a:p>
            <a:pPr algn="just"/>
            <a:endParaRPr lang="hu-HU" dirty="0"/>
          </a:p>
          <a:p>
            <a:pPr algn="just"/>
            <a:r>
              <a:rPr lang="hu-HU" dirty="0"/>
              <a:t>A közlekedési Alkalmassági és Vizsgaközpont (KAV) sikeres elméleti és forgalmi vizsgát érvénytelenítő döntése nyomán a közlekedési igazgatási hatóság a vezetői engedély visszavonásáról és a vezetési jogosultság szüneteltetéséről döntött. A felperes a határozat elleni keresetben vitatta a KAV döntését, amellyel szemben önálló jogorvoslatot nem biztosítottak. A Kúria megállapította, hogy a KAV közfeladatot lát el és a Kp. 4. § (7) bekezdés 1.e) alpontja alapján közigazgatási cselekmény megvalósítására feljogosított egyéb szervezetnek minősül. A cselekményét a közigazgatási jog szabályozza [24/2005.(IV.21.) GKM rend.] és joghatást vált ki. A KAV döntése az egyedi döntés kategóriájába sorolható. A KAV döntés jogszerűsége a közlekedési igazgatási szerv határozatának előkérdését képezi.</a:t>
            </a:r>
          </a:p>
          <a:p>
            <a:pPr algn="just"/>
            <a:endParaRPr lang="hu-HU" dirty="0"/>
          </a:p>
        </p:txBody>
      </p:sp>
    </p:spTree>
    <p:extLst>
      <p:ext uri="{BB962C8B-B14F-4D97-AF65-F5344CB8AC3E}">
        <p14:creationId xmlns:p14="http://schemas.microsoft.com/office/powerpoint/2010/main" val="1781031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972BF38-3EE2-FE3B-24F1-061FC7FCA1E0}"/>
              </a:ext>
            </a:extLst>
          </p:cNvPr>
          <p:cNvSpPr>
            <a:spLocks noGrp="1"/>
          </p:cNvSpPr>
          <p:nvPr>
            <p:ph type="title"/>
          </p:nvPr>
        </p:nvSpPr>
        <p:spPr/>
        <p:txBody>
          <a:bodyPr/>
          <a:lstStyle/>
          <a:p>
            <a:pPr algn="just"/>
            <a:r>
              <a:rPr lang="hu-HU" dirty="0"/>
              <a:t>Udvarias levél, tájékoztatás</a:t>
            </a:r>
          </a:p>
        </p:txBody>
      </p:sp>
      <p:sp>
        <p:nvSpPr>
          <p:cNvPr id="3" name="Tartalom helye 2">
            <a:extLst>
              <a:ext uri="{FF2B5EF4-FFF2-40B4-BE49-F238E27FC236}">
                <a16:creationId xmlns:a16="http://schemas.microsoft.com/office/drawing/2014/main" id="{64AEEDD1-11EB-A04A-96CA-22E25E090A10}"/>
              </a:ext>
            </a:extLst>
          </p:cNvPr>
          <p:cNvSpPr>
            <a:spLocks noGrp="1"/>
          </p:cNvSpPr>
          <p:nvPr>
            <p:ph idx="1"/>
          </p:nvPr>
        </p:nvSpPr>
        <p:spPr/>
        <p:txBody>
          <a:bodyPr>
            <a:normAutofit fontScale="85000" lnSpcReduction="20000"/>
          </a:bodyPr>
          <a:lstStyle/>
          <a:p>
            <a:pPr algn="just"/>
            <a:endParaRPr lang="hu-HU" dirty="0"/>
          </a:p>
          <a:p>
            <a:pPr algn="just"/>
            <a:r>
              <a:rPr lang="hu-HU" dirty="0"/>
              <a:t>A jogi hatás kiváltására közvetlenül nem irányuló, tisztán tájékoztatást szolgáló cselekmények közös jellemzője, hogy önmagukban nem eredményeznek változást a címzettek jogi helyzetében. E csoportba tartoznak különösen a döntéselőkészítési, ügyviteli, ellenőrzési, instruálási vagy felvilágosítási cselekmények. A tájékoztatás, kérés, figyelemfelhívás </a:t>
            </a:r>
            <a:r>
              <a:rPr lang="hu-HU" b="1" dirty="0"/>
              <a:t>cselekmény ugyan, de jogi hatás kiváltására közvetlenül nem irányul, </a:t>
            </a:r>
            <a:r>
              <a:rPr lang="hu-HU" dirty="0"/>
              <a:t>így közigazgatási per tárgya nem lehet.</a:t>
            </a:r>
          </a:p>
          <a:p>
            <a:pPr algn="just"/>
            <a:r>
              <a:rPr lang="hu-HU" dirty="0"/>
              <a:t>A Kúria 1/2009. KJE alapján a közigazgatási tevékenységet formájától függetlenül hivatalból a tartalma szerint kell figyelembe venni és a tartalmának megfelelő eljárásban kell elbírálni. A Kp. 45. § (2) bekezdése alapján a bíróság a téves formában megvalósított közigazgatási tevékenységet a tartalmának megfelelő eljárási rendben bírálja el, amelyről végzést hoz, és a végzés ellen fellebbezésnek van helye. (Kúria,Kpkf.VI.40.257/2020/2.).</a:t>
            </a:r>
          </a:p>
          <a:p>
            <a:pPr algn="just"/>
            <a:r>
              <a:rPr lang="hu-HU" dirty="0"/>
              <a:t>A közigazgatási tevékenység felek általi megjelölése a bíróságot nem köti .</a:t>
            </a:r>
          </a:p>
          <a:p>
            <a:pPr algn="just"/>
            <a:r>
              <a:rPr lang="hu-HU" dirty="0"/>
              <a:t>Felügyeleti intézkedés mellőzéséről szóló tájékoztató levél 3.Kpkf.750.219/2023/2., Kúria, Kf.V.39.910/2020/3., </a:t>
            </a:r>
            <a:r>
              <a:rPr lang="hu-HU" dirty="0" err="1"/>
              <a:t>Kf</a:t>
            </a:r>
            <a:r>
              <a:rPr lang="hu-HU" dirty="0"/>
              <a:t>. III. 37.028/2021/6.).</a:t>
            </a:r>
          </a:p>
          <a:p>
            <a:pPr algn="just"/>
            <a:r>
              <a:rPr lang="hu-HU" dirty="0"/>
              <a:t>Nem kérelemre induló eljárás a felügyeleti eljárás. Nem terjed ki az ügyfél jogvédelmi igénye odáig, hogy a felügyeleti intézkedést kikényszerítse.</a:t>
            </a:r>
          </a:p>
          <a:p>
            <a:pPr algn="just"/>
            <a:endParaRPr lang="hu-HU" dirty="0"/>
          </a:p>
          <a:p>
            <a:pPr algn="just"/>
            <a:endParaRPr lang="hu-HU" dirty="0"/>
          </a:p>
        </p:txBody>
      </p:sp>
    </p:spTree>
    <p:extLst>
      <p:ext uri="{BB962C8B-B14F-4D97-AF65-F5344CB8AC3E}">
        <p14:creationId xmlns:p14="http://schemas.microsoft.com/office/powerpoint/2010/main" val="2402826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466078D-C021-13BC-E41F-6F3606E25088}"/>
              </a:ext>
            </a:extLst>
          </p:cNvPr>
          <p:cNvSpPr>
            <a:spLocks noGrp="1"/>
          </p:cNvSpPr>
          <p:nvPr>
            <p:ph type="title"/>
          </p:nvPr>
        </p:nvSpPr>
        <p:spPr/>
        <p:txBody>
          <a:bodyPr/>
          <a:lstStyle/>
          <a:p>
            <a:pPr algn="just"/>
            <a:r>
              <a:rPr lang="hu-HU" dirty="0"/>
              <a:t>Ki nem merített jogorvoslat – Kp. 4. § (2) </a:t>
            </a:r>
            <a:r>
              <a:rPr lang="hu-HU" dirty="0" err="1"/>
              <a:t>bek</a:t>
            </a:r>
            <a:r>
              <a:rPr lang="hu-HU" dirty="0"/>
              <a:t>.</a:t>
            </a:r>
          </a:p>
        </p:txBody>
      </p:sp>
      <p:sp>
        <p:nvSpPr>
          <p:cNvPr id="3" name="Tartalom helye 2">
            <a:extLst>
              <a:ext uri="{FF2B5EF4-FFF2-40B4-BE49-F238E27FC236}">
                <a16:creationId xmlns:a16="http://schemas.microsoft.com/office/drawing/2014/main" id="{3801C1FF-B3F4-5DF8-5F2A-282B7981FA2A}"/>
              </a:ext>
            </a:extLst>
          </p:cNvPr>
          <p:cNvSpPr>
            <a:spLocks noGrp="1"/>
          </p:cNvSpPr>
          <p:nvPr>
            <p:ph idx="1"/>
          </p:nvPr>
        </p:nvSpPr>
        <p:spPr/>
        <p:txBody>
          <a:bodyPr>
            <a:normAutofit/>
          </a:bodyPr>
          <a:lstStyle/>
          <a:p>
            <a:pPr algn="just"/>
            <a:endParaRPr lang="hu-HU" dirty="0"/>
          </a:p>
          <a:p>
            <a:pPr algn="just"/>
            <a:r>
              <a:rPr lang="hu-HU" dirty="0"/>
              <a:t>A vitatott tevékenység csak akkor lehet közigazgatási jogvita tárgya, ha bármely, a közigazgatási tevékenységgel közvetlenül érintett fél a vitatott tevékenységgel szemben a jogszabály által biztosított közigazgatási jogorvoslatot kimerítette, vagy a pert jogszabályi előírások szerinti más közigazgatási eljárás előzte meg. Amennyiben az ügyfél a közigazgatási jogorvoslatot nem merítette ki, vagy más megelőző közigazgatási eljárásra nem került sor, akkor az ügy nem lehet közigazgatási jogvita tárgya.</a:t>
            </a:r>
          </a:p>
          <a:p>
            <a:pPr algn="just"/>
            <a:r>
              <a:rPr lang="hu-HU" dirty="0"/>
              <a:t>1/2022. KJE: mulasztási perben a felügyeleti eljárás kezdeményezése vagy a felügyeleti szervhez fordulás hiánya miatt a keresetlevél a Kp. 48. § (1) </a:t>
            </a:r>
            <a:r>
              <a:rPr lang="hu-HU" dirty="0" err="1"/>
              <a:t>bek</a:t>
            </a:r>
            <a:r>
              <a:rPr lang="hu-HU" dirty="0"/>
              <a:t>. </a:t>
            </a:r>
            <a:r>
              <a:rPr lang="hu-HU" i="1" dirty="0"/>
              <a:t>e) </a:t>
            </a:r>
            <a:r>
              <a:rPr lang="hu-HU" dirty="0"/>
              <a:t>pontja alapján nem utasítható vissza.</a:t>
            </a:r>
          </a:p>
          <a:p>
            <a:pPr algn="just"/>
            <a:endParaRPr lang="hu-HU" dirty="0"/>
          </a:p>
        </p:txBody>
      </p:sp>
    </p:spTree>
    <p:extLst>
      <p:ext uri="{BB962C8B-B14F-4D97-AF65-F5344CB8AC3E}">
        <p14:creationId xmlns:p14="http://schemas.microsoft.com/office/powerpoint/2010/main" val="2412730769"/>
      </p:ext>
    </p:extLst>
  </p:cSld>
  <p:clrMapOvr>
    <a:masterClrMapping/>
  </p:clrMapOvr>
</p:sld>
</file>

<file path=ppt/theme/theme1.xml><?xml version="1.0" encoding="utf-8"?>
<a:theme xmlns:a="http://schemas.openxmlformats.org/drawingml/2006/main" name="Dimenzió">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2680</TotalTime>
  <Words>6885</Words>
  <Application>Microsoft Office PowerPoint</Application>
  <PresentationFormat>Szélesvásznú</PresentationFormat>
  <Paragraphs>262</Paragraphs>
  <Slides>48</Slides>
  <Notes>0</Notes>
  <HiddenSlides>0</HiddenSlides>
  <MMClips>0</MMClips>
  <ScaleCrop>false</ScaleCrop>
  <HeadingPairs>
    <vt:vector size="6" baseType="variant">
      <vt:variant>
        <vt:lpstr>Használt betűtípusok</vt:lpstr>
      </vt:variant>
      <vt:variant>
        <vt:i4>3</vt:i4>
      </vt:variant>
      <vt:variant>
        <vt:lpstr>Téma</vt:lpstr>
      </vt:variant>
      <vt:variant>
        <vt:i4>1</vt:i4>
      </vt:variant>
      <vt:variant>
        <vt:lpstr>Diacímek</vt:lpstr>
      </vt:variant>
      <vt:variant>
        <vt:i4>48</vt:i4>
      </vt:variant>
    </vt:vector>
  </HeadingPairs>
  <TitlesOfParts>
    <vt:vector size="52" baseType="lpstr">
      <vt:lpstr>Arial</vt:lpstr>
      <vt:lpstr>Trebuchet MS</vt:lpstr>
      <vt:lpstr>Wingdings 3</vt:lpstr>
      <vt:lpstr>Dimenzió</vt:lpstr>
      <vt:lpstr>Áttekintés a közigazgatási perek szabályairól</vt:lpstr>
      <vt:lpstr>A közigazgatási jogvita</vt:lpstr>
      <vt:lpstr>Funkcionális közigazgatási szerv fogalma</vt:lpstr>
      <vt:lpstr>Kp. 4. § (4) bekezdése</vt:lpstr>
      <vt:lpstr>Áhtv. 5. § (1b) bekezdés szerinti cselekmény (átkísérés) közigazgatási jogvita tárgya lehet</vt:lpstr>
      <vt:lpstr>Általános hatályú rendelkezés (Kúria Kfv.II.37.393/2020.)</vt:lpstr>
      <vt:lpstr>A KAV vizsgát érvénytelenítő döntés közigazgatási jogvita tárgya lehet (Kúria Kfv.II.38.220/2021.)</vt:lpstr>
      <vt:lpstr>Udvarias levél, tájékoztatás</vt:lpstr>
      <vt:lpstr>Ki nem merített jogorvoslat – Kp. 4. § (2) bek.</vt:lpstr>
      <vt:lpstr>ÁSZ-jelentés-pártfinanszírozási tárgyú közigazgatási jogvita kérdése nyitott</vt:lpstr>
      <vt:lpstr>Járulékos közigazgatási cselekmény – Kp. 4. § (4) bek. b) pont</vt:lpstr>
      <vt:lpstr>Ákr. 112. § (2) bekezdés</vt:lpstr>
      <vt:lpstr>Kormányzati tevékenység-Kp. 4. § (4) bek.</vt:lpstr>
      <vt:lpstr>Végrehajtási cselekmény</vt:lpstr>
      <vt:lpstr>Köznevelési intézmény (Kúria Kfv.III.37.222/2024.)</vt:lpstr>
      <vt:lpstr>Más hatalmi ág (jogalkotás) cselekménye</vt:lpstr>
      <vt:lpstr>Panasztörvény hatálya alá eső cselekmények</vt:lpstr>
      <vt:lpstr>Nyomozati, ügyészi cselekmények</vt:lpstr>
      <vt:lpstr>Hatáskör és illetékesség</vt:lpstr>
      <vt:lpstr>FÍT kizárólagos illetékessége</vt:lpstr>
      <vt:lpstr>Közszolgálati jogviszony</vt:lpstr>
      <vt:lpstr>Felek és érdekeltek</vt:lpstr>
      <vt:lpstr>Felek és érdekeltek</vt:lpstr>
      <vt:lpstr>Felek és érdekeltek</vt:lpstr>
      <vt:lpstr>Képviselet szabályai</vt:lpstr>
      <vt:lpstr>Egyéb általános szabályok</vt:lpstr>
      <vt:lpstr>11/2024. JEH</vt:lpstr>
      <vt:lpstr>Egyéb általános szabályok</vt:lpstr>
      <vt:lpstr>Egyszerűsített telekommunikációs jelenlét (Pp. 627/A. §)</vt:lpstr>
      <vt:lpstr>A keresetlevél I.</vt:lpstr>
      <vt:lpstr>Keresetlevél II.</vt:lpstr>
      <vt:lpstr>Keresetlevél III.</vt:lpstr>
      <vt:lpstr>Keresetlevél IV.</vt:lpstr>
      <vt:lpstr>Keresetváltoztatás I.</vt:lpstr>
      <vt:lpstr>Keresetváltoztatás II. – 12/2025 JEH</vt:lpstr>
      <vt:lpstr>Azonnali jogvédelem I.</vt:lpstr>
      <vt:lpstr>Azonnali jogvédelem II.- a valószínűsítés fontossága</vt:lpstr>
      <vt:lpstr>Perbejegyzés – Inytv. 68. § (4) bek.</vt:lpstr>
      <vt:lpstr>A közigazgatási perről általánosságban</vt:lpstr>
      <vt:lpstr>Tárgyaláson kívüli elbírálás</vt:lpstr>
      <vt:lpstr>A bizonyításról általában</vt:lpstr>
      <vt:lpstr>Új tények a perben –a Kp. 78. § (4) bek. I.</vt:lpstr>
      <vt:lpstr>Új tény a perben – A Kp. 78. § (4) bek. II.</vt:lpstr>
      <vt:lpstr>Új tények a perben – A Kp. 78. § (4) bek. III.</vt:lpstr>
      <vt:lpstr>A szakértői bizonyítás kérdései a Kp-ban I.</vt:lpstr>
      <vt:lpstr>A szakértői bizonyítás kérdései a Kp-ban II.</vt:lpstr>
      <vt:lpstr>A szakértői bizonyítás kérdései a Kp-ban III. – a megelőző eljárásban kirendelt szakértővel kapcsolatos kérdések</vt:lpstr>
      <vt:lpstr>A szakértői bizonyítás kérdései a Kp-ban III. – a megelőző eljárásban kirendelt szakértővel kapcsolatos kérdések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Kövér Tamás Dr. [Szegedi Járásbíróság]</dc:creator>
  <cp:lastModifiedBy>Szabó László Dr. [Szegedi Törvényszék]</cp:lastModifiedBy>
  <cp:revision>64</cp:revision>
  <dcterms:created xsi:type="dcterms:W3CDTF">2026-04-14T07:52:19Z</dcterms:created>
  <dcterms:modified xsi:type="dcterms:W3CDTF">2026-04-23T23:02:55Z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8c82343-9d13-414f-905f-5bbf2500b0c0_Enabled">
    <vt:lpwstr>true</vt:lpwstr>
  </property>
  <property fmtid="{D5CDD505-2E9C-101B-9397-08002B2CF9AE}" pid="3" name="MSIP_Label_98c82343-9d13-414f-905f-5bbf2500b0c0_SetDate">
    <vt:lpwstr>2026-04-14T13:45:29Z</vt:lpwstr>
  </property>
  <property fmtid="{D5CDD505-2E9C-101B-9397-08002B2CF9AE}" pid="4" name="MSIP_Label_98c82343-9d13-414f-905f-5bbf2500b0c0_Method">
    <vt:lpwstr>Standard</vt:lpwstr>
  </property>
  <property fmtid="{D5CDD505-2E9C-101B-9397-08002B2CF9AE}" pid="5" name="MSIP_Label_98c82343-9d13-414f-905f-5bbf2500b0c0_Name">
    <vt:lpwstr>Nyilvános adat</vt:lpwstr>
  </property>
  <property fmtid="{D5CDD505-2E9C-101B-9397-08002B2CF9AE}" pid="6" name="MSIP_Label_98c82343-9d13-414f-905f-5bbf2500b0c0_SiteId">
    <vt:lpwstr>ed7c5d0d-cb34-4252-afc1-c82c132bfed0</vt:lpwstr>
  </property>
  <property fmtid="{D5CDD505-2E9C-101B-9397-08002B2CF9AE}" pid="7" name="MSIP_Label_98c82343-9d13-414f-905f-5bbf2500b0c0_ActionId">
    <vt:lpwstr>87e91a2c-33b2-497f-9ec5-9e02a3158c38</vt:lpwstr>
  </property>
  <property fmtid="{D5CDD505-2E9C-101B-9397-08002B2CF9AE}" pid="8" name="MSIP_Label_98c82343-9d13-414f-905f-5bbf2500b0c0_ContentBits">
    <vt:lpwstr>0</vt:lpwstr>
  </property>
  <property fmtid="{D5CDD505-2E9C-101B-9397-08002B2CF9AE}" pid="9" name="MSIP_Label_98c82343-9d13-414f-905f-5bbf2500b0c0_Tag">
    <vt:lpwstr>10, 3, 0, 1</vt:lpwstr>
  </property>
</Properties>
</file>