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1"/>
  </p:sldMasterIdLst>
  <p:notesMasterIdLst>
    <p:notesMasterId r:id="rId25"/>
  </p:notesMasterIdLst>
  <p:handoutMasterIdLst>
    <p:handoutMasterId r:id="rId26"/>
  </p:handoutMasterIdLst>
  <p:sldIdLst>
    <p:sldId id="256" r:id="rId2"/>
    <p:sldId id="288" r:id="rId3"/>
    <p:sldId id="305" r:id="rId4"/>
    <p:sldId id="307" r:id="rId5"/>
    <p:sldId id="306" r:id="rId6"/>
    <p:sldId id="308" r:id="rId7"/>
    <p:sldId id="289" r:id="rId8"/>
    <p:sldId id="292" r:id="rId9"/>
    <p:sldId id="291" r:id="rId10"/>
    <p:sldId id="293" r:id="rId11"/>
    <p:sldId id="309" r:id="rId12"/>
    <p:sldId id="294" r:id="rId13"/>
    <p:sldId id="311" r:id="rId14"/>
    <p:sldId id="295" r:id="rId15"/>
    <p:sldId id="296" r:id="rId16"/>
    <p:sldId id="297" r:id="rId17"/>
    <p:sldId id="298" r:id="rId18"/>
    <p:sldId id="299" r:id="rId19"/>
    <p:sldId id="302" r:id="rId20"/>
    <p:sldId id="310" r:id="rId21"/>
    <p:sldId id="300" r:id="rId22"/>
    <p:sldId id="301" r:id="rId23"/>
    <p:sldId id="266" r:id="rId24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lapértelmezett szakasz" id="{37607EEE-F3EE-46E9-97AC-C16410F5770D}">
          <p14:sldIdLst>
            <p14:sldId id="256"/>
            <p14:sldId id="288"/>
            <p14:sldId id="305"/>
            <p14:sldId id="307"/>
            <p14:sldId id="306"/>
            <p14:sldId id="308"/>
          </p14:sldIdLst>
        </p14:section>
        <p14:section name="Névtelen szakasz" id="{AD098E3C-8439-4AB8-AF4F-1AC70FBDAFD8}">
          <p14:sldIdLst>
            <p14:sldId id="289"/>
            <p14:sldId id="292"/>
            <p14:sldId id="291"/>
            <p14:sldId id="293"/>
            <p14:sldId id="309"/>
            <p14:sldId id="294"/>
            <p14:sldId id="311"/>
            <p14:sldId id="295"/>
            <p14:sldId id="296"/>
            <p14:sldId id="297"/>
            <p14:sldId id="298"/>
            <p14:sldId id="299"/>
            <p14:sldId id="302"/>
            <p14:sldId id="310"/>
            <p14:sldId id="300"/>
            <p14:sldId id="301"/>
            <p14:sldId id="26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832D"/>
    <a:srgbClr val="FF33CC"/>
    <a:srgbClr val="0033CC"/>
    <a:srgbClr val="99FF66"/>
    <a:srgbClr val="E54D09"/>
    <a:srgbClr val="00CC99"/>
    <a:srgbClr val="760A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316" autoAdjust="0"/>
    <p:restoredTop sz="94660"/>
  </p:normalViewPr>
  <p:slideViewPr>
    <p:cSldViewPr snapToGrid="0">
      <p:cViewPr varScale="1">
        <p:scale>
          <a:sx n="82" d="100"/>
          <a:sy n="82" d="100"/>
        </p:scale>
        <p:origin x="749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C942F2-6ED1-49E3-95C6-AFE46DA5CA07}" type="datetimeFigureOut">
              <a:rPr lang="hu-HU" smtClean="0"/>
              <a:t>2026. 10. 29.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BF1BE8-FB85-4D8C-A53D-32C1179C801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0370861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F582E0-8EE2-4C0D-994B-85EAAD1CB7D4}" type="datetimeFigureOut">
              <a:rPr lang="hu-HU" smtClean="0"/>
              <a:t>2026. 10. 29.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DB77CC-81BB-493A-90BC-44C698692F1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70450119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DB77CC-81BB-493A-90BC-44C698692F12}" type="slidenum">
              <a:rPr lang="hu-HU" smtClean="0"/>
              <a:t>1</a:t>
            </a:fld>
            <a:endParaRPr lang="hu-HU"/>
          </a:p>
        </p:txBody>
      </p:sp>
      <p:sp>
        <p:nvSpPr>
          <p:cNvPr id="5" name="Élőfej helye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855100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FB16B-21CD-4938-B0F2-8D54E2352DB4}" type="datetimeFigureOut">
              <a:rPr lang="hu-HU" smtClean="0"/>
              <a:t>2026. 10. 29.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B9AD1-7497-4011-AAF9-FC16629C702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66695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FB16B-21CD-4938-B0F2-8D54E2352DB4}" type="datetimeFigureOut">
              <a:rPr lang="hu-HU" smtClean="0"/>
              <a:t>2026. 10. 29.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B9AD1-7497-4011-AAF9-FC16629C702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39775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FB16B-21CD-4938-B0F2-8D54E2352DB4}" type="datetimeFigureOut">
              <a:rPr lang="hu-HU" smtClean="0"/>
              <a:t>2026. 10. 29.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B9AD1-7497-4011-AAF9-FC16629C702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5099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FB16B-21CD-4938-B0F2-8D54E2352DB4}" type="datetimeFigureOut">
              <a:rPr lang="hu-HU" smtClean="0"/>
              <a:t>2026. 10. 29.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B9AD1-7497-4011-AAF9-FC16629C702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7333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FB16B-21CD-4938-B0F2-8D54E2352DB4}" type="datetimeFigureOut">
              <a:rPr lang="hu-HU" smtClean="0"/>
              <a:t>2026. 10. 29.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B9AD1-7497-4011-AAF9-FC16629C702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02517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FB16B-21CD-4938-B0F2-8D54E2352DB4}" type="datetimeFigureOut">
              <a:rPr lang="hu-HU" smtClean="0"/>
              <a:t>2026. 10. 29.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B9AD1-7497-4011-AAF9-FC16629C702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67583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FB16B-21CD-4938-B0F2-8D54E2352DB4}" type="datetimeFigureOut">
              <a:rPr lang="hu-HU" smtClean="0"/>
              <a:t>2026. 10. 29.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B9AD1-7497-4011-AAF9-FC16629C702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75534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FB16B-21CD-4938-B0F2-8D54E2352DB4}" type="datetimeFigureOut">
              <a:rPr lang="hu-HU" smtClean="0"/>
              <a:t>2026. 10. 29.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B9AD1-7497-4011-AAF9-FC16629C702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36295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B9AD1-7497-4011-AAF9-FC16629C7020}" type="slidenum">
              <a:rPr lang="hu-HU" smtClean="0"/>
              <a:t>‹#›</a:t>
            </a:fld>
            <a:endParaRPr lang="hu-H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FB16B-21CD-4938-B0F2-8D54E2352DB4}" type="datetimeFigureOut">
              <a:rPr lang="hu-HU" smtClean="0"/>
              <a:t>2026. 10. 29.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7448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FB16B-21CD-4938-B0F2-8D54E2352DB4}" type="datetimeFigureOut">
              <a:rPr lang="hu-HU" smtClean="0"/>
              <a:t>2026. 10. 29.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B9AD1-7497-4011-AAF9-FC16629C702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47376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FB16B-21CD-4938-B0F2-8D54E2352DB4}" type="datetimeFigureOut">
              <a:rPr lang="hu-HU" smtClean="0"/>
              <a:t>2026. 10. 29.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B9AD1-7497-4011-AAF9-FC16629C7020}" type="slidenum">
              <a:rPr lang="hu-HU" smtClean="0"/>
              <a:t>‹#›</a:t>
            </a:fld>
            <a:endParaRPr lang="hu-H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330639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FB16B-21CD-4938-B0F2-8D54E2352DB4}" type="datetimeFigureOut">
              <a:rPr lang="hu-HU" smtClean="0"/>
              <a:t>2026. 10. 29.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B9AD1-7497-4011-AAF9-FC16629C702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93304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FB16B-21CD-4938-B0F2-8D54E2352DB4}" type="datetimeFigureOut">
              <a:rPr lang="hu-HU" smtClean="0"/>
              <a:t>2026. 10. 29.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B9AD1-7497-4011-AAF9-FC16629C7020}" type="slidenum">
              <a:rPr lang="hu-HU" smtClean="0"/>
              <a:t>‹#›</a:t>
            </a:fld>
            <a:endParaRPr lang="hu-H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264412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FB16B-21CD-4938-B0F2-8D54E2352DB4}" type="datetimeFigureOut">
              <a:rPr lang="hu-HU" smtClean="0"/>
              <a:t>2026. 10. 29.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B9AD1-7497-4011-AAF9-FC16629C702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687674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FB16B-21CD-4938-B0F2-8D54E2352DB4}" type="datetimeFigureOut">
              <a:rPr lang="hu-HU" smtClean="0"/>
              <a:t>2026. 10. 29.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B9AD1-7497-4011-AAF9-FC16629C702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035933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FB16B-21CD-4938-B0F2-8D54E2352DB4}" type="datetimeFigureOut">
              <a:rPr lang="hu-HU" smtClean="0"/>
              <a:t>2026. 10. 29.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B9AD1-7497-4011-AAF9-FC16629C702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8807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CFB16B-21CD-4938-B0F2-8D54E2352DB4}" type="datetimeFigureOut">
              <a:rPr lang="hu-HU" smtClean="0"/>
              <a:t>2026. 10. 29.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A6B9AD1-7497-4011-AAF9-FC16629C702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56343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  <p:sldLayoutId id="21474837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3602037"/>
          </a:xfrm>
          <a:solidFill>
            <a:schemeClr val="bg1"/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hangingPunct="0"/>
            <a:r>
              <a:rPr lang="hu-HU" sz="2400" b="1" dirty="0">
                <a:solidFill>
                  <a:schemeClr val="tx1"/>
                </a:solidFill>
                <a:latin typeface="Times" panose="02020603060405020304" pitchFamily="18" charset="0"/>
                <a:cs typeface="Arial" panose="020B0604020202020204" pitchFamily="34" charset="0"/>
              </a:rPr>
              <a:t>Felelősségi kérdések a társasági jogban</a:t>
            </a:r>
            <a:br>
              <a:rPr lang="hu-HU" sz="2400" dirty="0">
                <a:solidFill>
                  <a:schemeClr val="tx1"/>
                </a:solidFill>
                <a:latin typeface="Times" panose="02020603060405020304" pitchFamily="18" charset="0"/>
                <a:cs typeface="Arial" panose="020B0604020202020204" pitchFamily="34" charset="0"/>
              </a:rPr>
            </a:br>
            <a:r>
              <a:rPr lang="hu-HU" sz="2400" b="1" dirty="0">
                <a:solidFill>
                  <a:schemeClr val="tx1"/>
                </a:solidFill>
                <a:latin typeface="Times" panose="02020603060405020304" pitchFamily="18" charset="0"/>
                <a:cs typeface="Arial" panose="020B0604020202020204" pitchFamily="34" charset="0"/>
              </a:rPr>
              <a:t>Farkas Csaba</a:t>
            </a:r>
            <a:br>
              <a:rPr lang="hu-HU" sz="2400" b="1" dirty="0">
                <a:solidFill>
                  <a:schemeClr val="tx1"/>
                </a:solidFill>
                <a:latin typeface="Times" panose="02020603060405020304" pitchFamily="18" charset="0"/>
                <a:cs typeface="Arial" panose="020B0604020202020204" pitchFamily="34" charset="0"/>
              </a:rPr>
            </a:br>
            <a:br>
              <a:rPr lang="hu-HU" sz="2400" b="1" dirty="0">
                <a:solidFill>
                  <a:schemeClr val="tx1"/>
                </a:solidFill>
                <a:latin typeface="Times" panose="02020603060405020304" pitchFamily="18" charset="0"/>
                <a:cs typeface="Arial" panose="020B0604020202020204" pitchFamily="34" charset="0"/>
              </a:rPr>
            </a:br>
            <a:r>
              <a:rPr lang="hu-HU" sz="2400" b="1" dirty="0">
                <a:solidFill>
                  <a:schemeClr val="tx1"/>
                </a:solidFill>
                <a:latin typeface="Times" panose="02020603060405020304" pitchFamily="18" charset="0"/>
                <a:cs typeface="Arial" panose="020B0604020202020204" pitchFamily="34" charset="0"/>
              </a:rPr>
              <a:t>2026. október 30</a:t>
            </a:r>
            <a:r>
              <a:rPr lang="hu-H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hu-HU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3255963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651595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3799EC-8553-8B4B-94E3-F30607226B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>
            <a:extLst>
              <a:ext uri="{FF2B5EF4-FFF2-40B4-BE49-F238E27FC236}">
                <a16:creationId xmlns:a16="http://schemas.microsoft.com/office/drawing/2014/main" id="{EA2D64F2-926E-E407-3FDE-F8C7FD56F1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hu-HU" sz="2400" b="1" dirty="0">
                <a:latin typeface="Times" panose="02020603060405020304" pitchFamily="18" charset="0"/>
                <a:cs typeface="Arial" panose="020B0604020202020204" pitchFamily="34" charset="0"/>
              </a:rPr>
              <a:t>Felelősségi kérdések a társasági jogban</a:t>
            </a:r>
            <a:endParaRPr lang="hu-HU" sz="2400" dirty="0">
              <a:latin typeface="Times" panose="02020603060405020304" pitchFamily="18" charset="0"/>
            </a:endParaRPr>
          </a:p>
        </p:txBody>
      </p:sp>
      <p:sp>
        <p:nvSpPr>
          <p:cNvPr id="7" name="Tartalom helye 6">
            <a:extLst>
              <a:ext uri="{FF2B5EF4-FFF2-40B4-BE49-F238E27FC236}">
                <a16:creationId xmlns:a16="http://schemas.microsoft.com/office/drawing/2014/main" id="{AD4661D2-7605-9899-1848-4C56AB1427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217655"/>
            <a:ext cx="8596668" cy="376664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u-HU" sz="3000" dirty="0">
                <a:latin typeface="Times" panose="02020603060405020304" pitchFamily="18" charset="0"/>
              </a:rPr>
              <a:t>Korlátolt felelősségű társaságnak a tagja vállalhat korlátlan felelősséget? </a:t>
            </a:r>
          </a:p>
          <a:p>
            <a:pPr marL="0" indent="0" algn="just">
              <a:buNone/>
            </a:pPr>
            <a:endParaRPr lang="hu-HU" sz="2600" dirty="0">
              <a:latin typeface="Times" panose="0202060306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15759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E72562-C0B3-C28D-C4EA-905DCFB0F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>
            <a:extLst>
              <a:ext uri="{FF2B5EF4-FFF2-40B4-BE49-F238E27FC236}">
                <a16:creationId xmlns:a16="http://schemas.microsoft.com/office/drawing/2014/main" id="{A8845F96-36AC-B4A9-2DE1-00E07487A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hu-HU" sz="2400" b="1" dirty="0">
                <a:latin typeface="Times" panose="02020603060405020304" pitchFamily="18" charset="0"/>
                <a:cs typeface="Arial" panose="020B0604020202020204" pitchFamily="34" charset="0"/>
              </a:rPr>
              <a:t>Felelősségi kérdések a társasági jogban</a:t>
            </a:r>
            <a:endParaRPr lang="hu-HU" sz="2400" dirty="0">
              <a:latin typeface="Times" panose="02020603060405020304" pitchFamily="18" charset="0"/>
            </a:endParaRPr>
          </a:p>
        </p:txBody>
      </p:sp>
      <p:sp>
        <p:nvSpPr>
          <p:cNvPr id="7" name="Tartalom helye 6">
            <a:extLst>
              <a:ext uri="{FF2B5EF4-FFF2-40B4-BE49-F238E27FC236}">
                <a16:creationId xmlns:a16="http://schemas.microsoft.com/office/drawing/2014/main" id="{1BEC75FD-8B50-54BA-37F8-E1D66CF35C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254763"/>
            <a:ext cx="8596668" cy="3692424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hu-HU" sz="2600" dirty="0">
                <a:latin typeface="Times" panose="02020603060405020304" pitchFamily="18" charset="0"/>
              </a:rPr>
              <a:t>Ptk. 3:4. § [A jogi személy létrehozásának szabadsága]</a:t>
            </a:r>
          </a:p>
          <a:p>
            <a:pPr marL="0" indent="0" algn="just">
              <a:buNone/>
            </a:pPr>
            <a:r>
              <a:rPr lang="hu-HU" sz="2600" dirty="0">
                <a:latin typeface="Times" panose="02020603060405020304" pitchFamily="18" charset="0"/>
              </a:rPr>
              <a:t>(2) A jogi személy tagjai az egymás közötti és a jogi személyhez fűződő viszonyuk, valamint a jogi személy szervezetének és működésének szabályozása során a létesítő okiratban – a (3) bekezdésben foglaltak kivételével – eltérhetnek e törvénynek a jogi személyekre vonatkozó szabályaitól.</a:t>
            </a:r>
          </a:p>
          <a:p>
            <a:pPr marL="0" indent="0" algn="just">
              <a:buNone/>
            </a:pPr>
            <a:r>
              <a:rPr lang="hu-HU" sz="2600" dirty="0">
                <a:latin typeface="Times" panose="02020603060405020304" pitchFamily="18" charset="0"/>
              </a:rPr>
              <a:t>(3) A jogi személy tagjai, illetve alapítói nem térhetnek el az e törvényben foglaltaktól, ha</a:t>
            </a:r>
          </a:p>
          <a:p>
            <a:pPr marL="0" indent="0" algn="just">
              <a:buNone/>
            </a:pPr>
            <a:r>
              <a:rPr lang="hu-HU" sz="2600" dirty="0">
                <a:latin typeface="Times" panose="02020603060405020304" pitchFamily="18" charset="0"/>
              </a:rPr>
              <a:t>a) az eltérést e törvény </a:t>
            </a:r>
            <a:r>
              <a:rPr lang="hu-HU" sz="2600" dirty="0">
                <a:solidFill>
                  <a:srgbClr val="FF0000"/>
                </a:solidFill>
                <a:latin typeface="Times" panose="02020603060405020304" pitchFamily="18" charset="0"/>
              </a:rPr>
              <a:t>tiltja</a:t>
            </a:r>
            <a:r>
              <a:rPr lang="hu-HU" sz="2600" dirty="0">
                <a:latin typeface="Times" panose="02020603060405020304" pitchFamily="18" charset="0"/>
              </a:rPr>
              <a:t>; vagy</a:t>
            </a:r>
          </a:p>
          <a:p>
            <a:pPr marL="0" indent="0" algn="just">
              <a:buNone/>
            </a:pPr>
            <a:r>
              <a:rPr lang="hu-HU" sz="2600" dirty="0">
                <a:latin typeface="Times" panose="02020603060405020304" pitchFamily="18" charset="0"/>
              </a:rPr>
              <a:t>b) az eltérés a jogi személy hitelezőinek, munkavállalóinak vagy a tagok kisebbségének jogait nyilvánvalóan </a:t>
            </a:r>
            <a:r>
              <a:rPr lang="hu-HU" sz="2600" dirty="0">
                <a:solidFill>
                  <a:srgbClr val="FF0000"/>
                </a:solidFill>
                <a:latin typeface="Times" panose="02020603060405020304" pitchFamily="18" charset="0"/>
              </a:rPr>
              <a:t>sérti</a:t>
            </a:r>
            <a:r>
              <a:rPr lang="hu-HU" sz="2600" dirty="0">
                <a:latin typeface="Times" panose="02020603060405020304" pitchFamily="18" charset="0"/>
              </a:rPr>
              <a:t>, vagy a jogi személyek törvényes működése feletti felügyelet érvényesülését </a:t>
            </a:r>
            <a:r>
              <a:rPr lang="hu-HU" sz="2600" dirty="0">
                <a:solidFill>
                  <a:srgbClr val="FF0000"/>
                </a:solidFill>
                <a:latin typeface="Times" panose="02020603060405020304" pitchFamily="18" charset="0"/>
              </a:rPr>
              <a:t>akadályozza</a:t>
            </a:r>
            <a:r>
              <a:rPr lang="hu-HU" sz="2600" dirty="0">
                <a:latin typeface="Times" panose="02020603060405020304" pitchFamily="18" charset="0"/>
              </a:rPr>
              <a:t>.</a:t>
            </a:r>
          </a:p>
          <a:p>
            <a:pPr marL="0" indent="0" algn="just">
              <a:buNone/>
            </a:pPr>
            <a:endParaRPr lang="hu-HU" sz="2600" dirty="0">
              <a:latin typeface="Times" panose="0202060306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49387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AD281B-73D9-86AC-3375-4546209B73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>
            <a:extLst>
              <a:ext uri="{FF2B5EF4-FFF2-40B4-BE49-F238E27FC236}">
                <a16:creationId xmlns:a16="http://schemas.microsoft.com/office/drawing/2014/main" id="{317F129F-CB63-79CD-94F4-77BF3B9C7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hu-HU" sz="2400" b="1" dirty="0">
                <a:latin typeface="Times" panose="02020603060405020304" pitchFamily="18" charset="0"/>
                <a:cs typeface="Arial" panose="020B0604020202020204" pitchFamily="34" charset="0"/>
              </a:rPr>
              <a:t>Felelősségi kérdések a társasági jogban</a:t>
            </a:r>
            <a:endParaRPr lang="hu-HU" sz="2400" dirty="0">
              <a:latin typeface="Times" panose="02020603060405020304" pitchFamily="18" charset="0"/>
            </a:endParaRPr>
          </a:p>
        </p:txBody>
      </p:sp>
      <p:sp>
        <p:nvSpPr>
          <p:cNvPr id="7" name="Tartalom helye 6">
            <a:extLst>
              <a:ext uri="{FF2B5EF4-FFF2-40B4-BE49-F238E27FC236}">
                <a16:creationId xmlns:a16="http://schemas.microsoft.com/office/drawing/2014/main" id="{5C0F24DB-E2DC-9939-40E5-2059AA9CFA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254763"/>
            <a:ext cx="8596668" cy="369242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u-HU" sz="2600" dirty="0">
                <a:latin typeface="Times" panose="02020603060405020304" pitchFamily="18" charset="0"/>
              </a:rPr>
              <a:t>Ptk. 3:89. § </a:t>
            </a:r>
            <a:r>
              <a:rPr lang="hu-HU" sz="2600" dirty="0">
                <a:highlight>
                  <a:srgbClr val="FFFF00"/>
                </a:highlight>
                <a:latin typeface="Times" panose="02020603060405020304" pitchFamily="18" charset="0"/>
              </a:rPr>
              <a:t>[Formakényszer</a:t>
            </a:r>
            <a:r>
              <a:rPr lang="hu-HU" sz="2600" dirty="0">
                <a:latin typeface="Times" panose="02020603060405020304" pitchFamily="18" charset="0"/>
              </a:rPr>
              <a:t>] ​</a:t>
            </a:r>
          </a:p>
          <a:p>
            <a:pPr marL="0" indent="0" algn="just">
              <a:buNone/>
            </a:pPr>
            <a:r>
              <a:rPr lang="hu-HU" sz="2600" dirty="0">
                <a:latin typeface="Times" panose="02020603060405020304" pitchFamily="18" charset="0"/>
              </a:rPr>
              <a:t>(1) Gazdasági társaság közkereseti társaság, betéti társaság, korlátolt felelősségű társaság vagy részvénytársaság formájában alapítható.</a:t>
            </a:r>
          </a:p>
          <a:p>
            <a:pPr marL="0" indent="0" algn="just">
              <a:buNone/>
            </a:pPr>
            <a:endParaRPr lang="hu-HU" sz="2600" dirty="0">
              <a:latin typeface="Times" panose="0202060306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83466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B1089B-2F0A-E1ED-A9E9-8AB7D014D8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>
            <a:extLst>
              <a:ext uri="{FF2B5EF4-FFF2-40B4-BE49-F238E27FC236}">
                <a16:creationId xmlns:a16="http://schemas.microsoft.com/office/drawing/2014/main" id="{67B0AFCD-C095-4798-9CD8-DF0A20935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hu-HU" sz="2400" b="1" dirty="0">
                <a:latin typeface="Times" panose="02020603060405020304" pitchFamily="18" charset="0"/>
                <a:cs typeface="Arial" panose="020B0604020202020204" pitchFamily="34" charset="0"/>
              </a:rPr>
              <a:t>Felelősségi kérdések a társasági jogban</a:t>
            </a:r>
            <a:endParaRPr lang="hu-HU" sz="2400" dirty="0">
              <a:latin typeface="Times" panose="02020603060405020304" pitchFamily="18" charset="0"/>
            </a:endParaRPr>
          </a:p>
        </p:txBody>
      </p:sp>
      <p:sp>
        <p:nvSpPr>
          <p:cNvPr id="7" name="Tartalom helye 6">
            <a:extLst>
              <a:ext uri="{FF2B5EF4-FFF2-40B4-BE49-F238E27FC236}">
                <a16:creationId xmlns:a16="http://schemas.microsoft.com/office/drawing/2014/main" id="{BD721348-C18A-95C2-ABDA-20861A3150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217655"/>
            <a:ext cx="8596668" cy="376664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hu-HU" sz="3000" dirty="0">
              <a:highlight>
                <a:srgbClr val="00FF00"/>
              </a:highlight>
              <a:latin typeface="Times" panose="02020603060405020304" pitchFamily="18" charset="0"/>
            </a:endParaRPr>
          </a:p>
          <a:p>
            <a:pPr marL="0" indent="0" algn="just">
              <a:buNone/>
            </a:pPr>
            <a:endParaRPr lang="hu-HU" sz="3000" dirty="0">
              <a:highlight>
                <a:srgbClr val="00FF00"/>
              </a:highlight>
              <a:latin typeface="Times" panose="02020603060405020304" pitchFamily="18" charset="0"/>
            </a:endParaRPr>
          </a:p>
          <a:p>
            <a:pPr marL="0" indent="0" algn="ctr">
              <a:buNone/>
            </a:pPr>
            <a:r>
              <a:rPr lang="hu-HU" sz="5000" dirty="0">
                <a:highlight>
                  <a:srgbClr val="00FF00"/>
                </a:highlight>
                <a:latin typeface="Times" panose="02020603060405020304" pitchFamily="18" charset="0"/>
              </a:rPr>
              <a:t>Felelősség</a:t>
            </a:r>
            <a:r>
              <a:rPr lang="hu-HU" sz="5000" dirty="0">
                <a:latin typeface="Times" panose="02020603060405020304" pitchFamily="18" charset="0"/>
              </a:rPr>
              <a:t>           </a:t>
            </a:r>
            <a:r>
              <a:rPr lang="hu-HU" sz="5000" dirty="0">
                <a:highlight>
                  <a:srgbClr val="FF00FF"/>
                </a:highlight>
                <a:latin typeface="Times" panose="02020603060405020304" pitchFamily="18" charset="0"/>
              </a:rPr>
              <a:t>Helytállás </a:t>
            </a:r>
          </a:p>
        </p:txBody>
      </p:sp>
    </p:spTree>
    <p:extLst>
      <p:ext uri="{BB962C8B-B14F-4D97-AF65-F5344CB8AC3E}">
        <p14:creationId xmlns:p14="http://schemas.microsoft.com/office/powerpoint/2010/main" val="29035105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6C269B5-7169-3708-1A85-D7C20B309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400" b="1" dirty="0">
                <a:latin typeface="Times" panose="02020603060405020304" pitchFamily="18" charset="0"/>
                <a:cs typeface="Arial" panose="020B0604020202020204" pitchFamily="34" charset="0"/>
              </a:rPr>
              <a:t>Felelősségi kérdések a társasági jogban</a:t>
            </a:r>
            <a:endParaRPr lang="hu-HU" sz="2400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3ECF62E-3FC3-FFCE-97BF-F99DBF925C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u-HU" sz="2200" dirty="0">
                <a:highlight>
                  <a:srgbClr val="00FF00"/>
                </a:highlight>
              </a:rPr>
              <a:t>Felelősség:</a:t>
            </a:r>
            <a:r>
              <a:rPr lang="hu-HU" sz="2200" dirty="0"/>
              <a:t>                                  </a:t>
            </a:r>
            <a:r>
              <a:rPr lang="hu-HU" sz="2200" dirty="0">
                <a:highlight>
                  <a:srgbClr val="FF00FF"/>
                </a:highlight>
              </a:rPr>
              <a:t>Helytállás:</a:t>
            </a: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dirty="0"/>
              <a:t>Kötelezettségszegés                                Nincs kötelezettségszegés </a:t>
            </a:r>
          </a:p>
          <a:p>
            <a:pPr marL="0" indent="0">
              <a:buNone/>
            </a:pPr>
            <a:r>
              <a:rPr lang="hu-HU" dirty="0"/>
              <a:t>								         magatartástól teljesen független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dirty="0" err="1"/>
              <a:t>Exculpatio</a:t>
            </a:r>
            <a:r>
              <a:rPr lang="hu-HU" dirty="0"/>
              <a:t>							  Nincs kimentés, objektív a helytállás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dirty="0" err="1"/>
              <a:t>Reparáció</a:t>
            </a:r>
            <a:r>
              <a:rPr lang="hu-HU" dirty="0"/>
              <a:t>							  Hitelező védelem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dirty="0">
                <a:highlight>
                  <a:srgbClr val="FF00FF"/>
                </a:highligh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742766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7D5B8-2098-897C-65B2-9C0E97B235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>
            <a:extLst>
              <a:ext uri="{FF2B5EF4-FFF2-40B4-BE49-F238E27FC236}">
                <a16:creationId xmlns:a16="http://schemas.microsoft.com/office/drawing/2014/main" id="{AA93BFB0-2C1D-C6C8-44B1-793DEBAF9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hu-HU" sz="2400" b="1" dirty="0">
                <a:latin typeface="Times" panose="02020603060405020304" pitchFamily="18" charset="0"/>
                <a:cs typeface="Arial" panose="020B0604020202020204" pitchFamily="34" charset="0"/>
              </a:rPr>
              <a:t>Felelősségi kérdések a társasági jogban</a:t>
            </a:r>
            <a:endParaRPr lang="hu-HU" sz="2400" dirty="0"/>
          </a:p>
        </p:txBody>
      </p:sp>
      <p:sp>
        <p:nvSpPr>
          <p:cNvPr id="7" name="Tartalom helye 6">
            <a:extLst>
              <a:ext uri="{FF2B5EF4-FFF2-40B4-BE49-F238E27FC236}">
                <a16:creationId xmlns:a16="http://schemas.microsoft.com/office/drawing/2014/main" id="{FD2C0993-B79D-9609-CBC5-74CFDC8C12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hu-HU" sz="2600" dirty="0"/>
              <a:t>Ptk.3:2.§ [</a:t>
            </a:r>
            <a:r>
              <a:rPr lang="hu-HU" sz="2600" dirty="0">
                <a:highlight>
                  <a:srgbClr val="00FF00"/>
                </a:highlight>
              </a:rPr>
              <a:t>Helytállás </a:t>
            </a:r>
            <a:r>
              <a:rPr lang="hu-HU" sz="2600" dirty="0"/>
              <a:t>a jogi személy tartozásaiért] ​</a:t>
            </a:r>
          </a:p>
          <a:p>
            <a:pPr marL="0" indent="0" algn="just">
              <a:buNone/>
            </a:pPr>
            <a:r>
              <a:rPr lang="hu-HU" sz="2600" dirty="0"/>
              <a:t>(2) Ha a jogi személy tagja vagy alapítója </a:t>
            </a:r>
            <a:r>
              <a:rPr lang="hu-HU" sz="2600" dirty="0">
                <a:highlight>
                  <a:srgbClr val="FFFF00"/>
                </a:highlight>
              </a:rPr>
              <a:t>korlátolt felelősségével </a:t>
            </a:r>
            <a:r>
              <a:rPr lang="hu-HU" sz="2600" dirty="0"/>
              <a:t>visszaélt, és emiatt a jogi személy jogutód nélküli megszűnésekor kielégítetlen hitelezői követelések maradtak fenn, e tartozásokért a tag vagy az alapító korlátlanul </a:t>
            </a:r>
            <a:r>
              <a:rPr lang="hu-HU" sz="2600" dirty="0">
                <a:highlight>
                  <a:srgbClr val="00FF00"/>
                </a:highlight>
              </a:rPr>
              <a:t>köteles helytállni.</a:t>
            </a:r>
          </a:p>
          <a:p>
            <a:pPr marL="0" indent="0" algn="just">
              <a:buNone/>
            </a:pPr>
            <a:endParaRPr lang="hu-HU" sz="2600" dirty="0"/>
          </a:p>
          <a:p>
            <a:pPr marL="0" indent="0" algn="just">
              <a:buNone/>
            </a:pPr>
            <a:r>
              <a:rPr lang="hu-HU" sz="2600" dirty="0"/>
              <a:t>                                                                     </a:t>
            </a:r>
            <a:r>
              <a:rPr lang="hu-HU" sz="3000" b="1" dirty="0">
                <a:solidFill>
                  <a:srgbClr val="FF0000"/>
                </a:solidFill>
              </a:rPr>
              <a:t>?</a:t>
            </a:r>
          </a:p>
        </p:txBody>
      </p:sp>
      <p:cxnSp>
        <p:nvCxnSpPr>
          <p:cNvPr id="3" name="Egyenes összekötő nyíllal 2">
            <a:extLst>
              <a:ext uri="{FF2B5EF4-FFF2-40B4-BE49-F238E27FC236}">
                <a16:creationId xmlns:a16="http://schemas.microsoft.com/office/drawing/2014/main" id="{C62B6D6F-EA06-8304-2A76-DA7BE5D05D4F}"/>
              </a:ext>
            </a:extLst>
          </p:cNvPr>
          <p:cNvCxnSpPr>
            <a:cxnSpLocks/>
          </p:cNvCxnSpPr>
          <p:nvPr/>
        </p:nvCxnSpPr>
        <p:spPr>
          <a:xfrm flipH="1">
            <a:off x="7744408" y="2985796"/>
            <a:ext cx="727788" cy="22206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15918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25EA9D-22F6-B041-033B-58D9D6012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>
            <a:extLst>
              <a:ext uri="{FF2B5EF4-FFF2-40B4-BE49-F238E27FC236}">
                <a16:creationId xmlns:a16="http://schemas.microsoft.com/office/drawing/2014/main" id="{D3B53A58-FE3F-2DF2-B58C-38B430F4E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hu-HU" sz="2400" b="1" dirty="0">
                <a:latin typeface="Times" panose="02020603060405020304" pitchFamily="18" charset="0"/>
                <a:cs typeface="Arial" panose="020B0604020202020204" pitchFamily="34" charset="0"/>
              </a:rPr>
              <a:t>Felelősségi kérdések a társasági jogban</a:t>
            </a:r>
            <a:endParaRPr lang="hu-HU" sz="2400" dirty="0"/>
          </a:p>
        </p:txBody>
      </p:sp>
      <p:sp>
        <p:nvSpPr>
          <p:cNvPr id="7" name="Tartalom helye 6">
            <a:extLst>
              <a:ext uri="{FF2B5EF4-FFF2-40B4-BE49-F238E27FC236}">
                <a16:creationId xmlns:a16="http://schemas.microsoft.com/office/drawing/2014/main" id="{2B61DAEB-91F4-2724-68D8-02EE119FEB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hu-HU" sz="2600" dirty="0">
                <a:highlight>
                  <a:srgbClr val="FFFF00"/>
                </a:highlight>
              </a:rPr>
              <a:t>3:138. § [A közkereseti társaság fogalma] ​</a:t>
            </a:r>
          </a:p>
          <a:p>
            <a:pPr marL="0" indent="0" algn="just">
              <a:buNone/>
            </a:pPr>
            <a:r>
              <a:rPr lang="hu-HU" sz="2600" dirty="0"/>
              <a:t>Közkereseti társaság (</a:t>
            </a:r>
            <a:r>
              <a:rPr lang="hu-HU" sz="2600" dirty="0" err="1"/>
              <a:t>kkt.</a:t>
            </a:r>
            <a:r>
              <a:rPr lang="hu-HU" sz="2600" dirty="0"/>
              <a:t>) létesítésére irányuló társasági szerződés megkötésével a társaság tagjai arra vállalnak kötelezettséget, hogy a társaság gazdasági tevékenységének céljára a társaság részére vagyoni hozzájárulást teljesítenek, és a társaságnak a társasági vagyon által nem fedezett kötelezettségeiért korlátlanul és egyetemlegesen </a:t>
            </a:r>
            <a:r>
              <a:rPr lang="hu-HU" sz="2600" dirty="0">
                <a:highlight>
                  <a:srgbClr val="00FF00"/>
                </a:highlight>
              </a:rPr>
              <a:t>helytállnak</a:t>
            </a:r>
            <a:r>
              <a:rPr lang="hu-HU" sz="2600" dirty="0"/>
              <a:t>.</a:t>
            </a:r>
          </a:p>
          <a:p>
            <a:pPr marL="0" indent="0" algn="just">
              <a:buNone/>
            </a:pPr>
            <a:r>
              <a:rPr lang="hu-HU" sz="2600" dirty="0">
                <a:solidFill>
                  <a:srgbClr val="FF0000"/>
                </a:solidFill>
              </a:rPr>
              <a:t>korlátlan               </a:t>
            </a:r>
            <a:r>
              <a:rPr lang="hu-HU" sz="2600" dirty="0">
                <a:solidFill>
                  <a:schemeClr val="accent2"/>
                </a:solidFill>
              </a:rPr>
              <a:t>egyetemleges            </a:t>
            </a:r>
            <a:r>
              <a:rPr lang="hu-HU" sz="2600" dirty="0">
                <a:solidFill>
                  <a:srgbClr val="FF33CC"/>
                </a:solidFill>
              </a:rPr>
              <a:t>mögöttes</a:t>
            </a:r>
          </a:p>
        </p:txBody>
      </p:sp>
      <p:cxnSp>
        <p:nvCxnSpPr>
          <p:cNvPr id="3" name="Egyenes összekötő nyíllal 2">
            <a:extLst>
              <a:ext uri="{FF2B5EF4-FFF2-40B4-BE49-F238E27FC236}">
                <a16:creationId xmlns:a16="http://schemas.microsoft.com/office/drawing/2014/main" id="{0E411FDD-0A2D-1551-7705-0B97488D27FC}"/>
              </a:ext>
            </a:extLst>
          </p:cNvPr>
          <p:cNvCxnSpPr>
            <a:cxnSpLocks/>
          </p:cNvCxnSpPr>
          <p:nvPr/>
        </p:nvCxnSpPr>
        <p:spPr>
          <a:xfrm flipH="1">
            <a:off x="2043404" y="5197151"/>
            <a:ext cx="1772816" cy="1959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Egyenes összekötő nyíllal 7">
            <a:extLst>
              <a:ext uri="{FF2B5EF4-FFF2-40B4-BE49-F238E27FC236}">
                <a16:creationId xmlns:a16="http://schemas.microsoft.com/office/drawing/2014/main" id="{800322E0-A218-C454-5ED6-277558BA8B42}"/>
              </a:ext>
            </a:extLst>
          </p:cNvPr>
          <p:cNvCxnSpPr>
            <a:cxnSpLocks/>
          </p:cNvCxnSpPr>
          <p:nvPr/>
        </p:nvCxnSpPr>
        <p:spPr>
          <a:xfrm>
            <a:off x="4413380" y="5197151"/>
            <a:ext cx="0" cy="1959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gyenes összekötő nyíllal 10">
            <a:extLst>
              <a:ext uri="{FF2B5EF4-FFF2-40B4-BE49-F238E27FC236}">
                <a16:creationId xmlns:a16="http://schemas.microsoft.com/office/drawing/2014/main" id="{3CB9006B-EB2D-614B-C169-3F3201CCA1AD}"/>
              </a:ext>
            </a:extLst>
          </p:cNvPr>
          <p:cNvCxnSpPr>
            <a:cxnSpLocks/>
          </p:cNvCxnSpPr>
          <p:nvPr/>
        </p:nvCxnSpPr>
        <p:spPr>
          <a:xfrm>
            <a:off x="5197151" y="5197151"/>
            <a:ext cx="1595535" cy="1959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03544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C835E9-F5E1-6020-BB99-AF22D4A37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>
            <a:extLst>
              <a:ext uri="{FF2B5EF4-FFF2-40B4-BE49-F238E27FC236}">
                <a16:creationId xmlns:a16="http://schemas.microsoft.com/office/drawing/2014/main" id="{A155E122-062C-E4FE-AF9E-F2D6D0323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hu-HU" sz="2400" b="1" dirty="0">
                <a:latin typeface="Times" panose="02020603060405020304" pitchFamily="18" charset="0"/>
                <a:cs typeface="Arial" panose="020B0604020202020204" pitchFamily="34" charset="0"/>
              </a:rPr>
              <a:t>Felelősségi kérdések a társasági jogban</a:t>
            </a:r>
            <a:endParaRPr lang="hu-HU" sz="2400" dirty="0"/>
          </a:p>
        </p:txBody>
      </p:sp>
      <p:sp>
        <p:nvSpPr>
          <p:cNvPr id="7" name="Tartalom helye 6">
            <a:extLst>
              <a:ext uri="{FF2B5EF4-FFF2-40B4-BE49-F238E27FC236}">
                <a16:creationId xmlns:a16="http://schemas.microsoft.com/office/drawing/2014/main" id="{47E5F573-6865-60A9-DBCA-0A33690DA1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hu-HU" sz="2600" dirty="0">
                <a:highlight>
                  <a:srgbClr val="FFFF00"/>
                </a:highlight>
              </a:rPr>
              <a:t>3:154. § [A betéti társaság fogalma] ​</a:t>
            </a:r>
          </a:p>
          <a:p>
            <a:pPr marL="0" indent="0" algn="just">
              <a:buNone/>
            </a:pPr>
            <a:r>
              <a:rPr lang="hu-HU" sz="2600" dirty="0"/>
              <a:t>A betéti társaság (bt.) létesítésére irányuló társasági szerződés megkötésével a társaság tagjai arra vállalnak kötelezettséget, hogy a társaság gazdasági tevékenységének céljára a társaság részére </a:t>
            </a:r>
            <a:r>
              <a:rPr lang="hu-HU" sz="2600" dirty="0">
                <a:solidFill>
                  <a:srgbClr val="FF0000"/>
                </a:solidFill>
              </a:rPr>
              <a:t>vagyoni hozzájárulást teljesítenek</a:t>
            </a:r>
            <a:r>
              <a:rPr lang="hu-HU" sz="2600" dirty="0"/>
              <a:t>, továbbá legalább az egyik tag (a továbbiakban: beltag) vállalja, hogy a társaságnak a társasági vagyon által nem fedezett kötelezettségeiért a többi beltaggal egyetemlegesen </a:t>
            </a:r>
            <a:r>
              <a:rPr lang="hu-HU" sz="2600" dirty="0">
                <a:highlight>
                  <a:srgbClr val="00FF00"/>
                </a:highlight>
              </a:rPr>
              <a:t>köteles helytállni</a:t>
            </a:r>
            <a:r>
              <a:rPr lang="hu-HU" sz="2600" dirty="0"/>
              <a:t>, míg legalább egy másik tag (a továbbiakban: kültag) a társasági kötelezettségekért – ha e törvény eltérően nem rendelkezik – nem tartozik </a:t>
            </a:r>
            <a:r>
              <a:rPr lang="hu-HU" sz="2600" dirty="0">
                <a:highlight>
                  <a:srgbClr val="00FF00"/>
                </a:highlight>
              </a:rPr>
              <a:t>helytállási kötelezettséggel</a:t>
            </a:r>
            <a:r>
              <a:rPr lang="hu-HU" sz="2600" dirty="0"/>
              <a:t>.   </a:t>
            </a:r>
            <a:r>
              <a:rPr lang="hu-HU" sz="2600" dirty="0">
                <a:solidFill>
                  <a:srgbClr val="EB832D"/>
                </a:solidFill>
              </a:rPr>
              <a:t>mint a Kkt. esetében </a:t>
            </a:r>
          </a:p>
          <a:p>
            <a:pPr marL="0" indent="0" algn="just">
              <a:buNone/>
            </a:pPr>
            <a:endParaRPr lang="hu-HU" sz="2600" dirty="0"/>
          </a:p>
        </p:txBody>
      </p:sp>
    </p:spTree>
    <p:extLst>
      <p:ext uri="{BB962C8B-B14F-4D97-AF65-F5344CB8AC3E}">
        <p14:creationId xmlns:p14="http://schemas.microsoft.com/office/powerpoint/2010/main" val="28831164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A17D01-C80D-E130-8433-177FBADF91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>
            <a:extLst>
              <a:ext uri="{FF2B5EF4-FFF2-40B4-BE49-F238E27FC236}">
                <a16:creationId xmlns:a16="http://schemas.microsoft.com/office/drawing/2014/main" id="{ED448A32-45CE-78D5-793F-218BC9A2D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hu-HU" sz="2400" b="1" dirty="0">
                <a:latin typeface="Times" panose="02020603060405020304" pitchFamily="18" charset="0"/>
                <a:cs typeface="Arial" panose="020B0604020202020204" pitchFamily="34" charset="0"/>
              </a:rPr>
              <a:t>Felelősségi kérdések a társasági jogban</a:t>
            </a:r>
            <a:endParaRPr lang="hu-HU" sz="2400" dirty="0"/>
          </a:p>
        </p:txBody>
      </p:sp>
      <p:sp>
        <p:nvSpPr>
          <p:cNvPr id="7" name="Tartalom helye 6">
            <a:extLst>
              <a:ext uri="{FF2B5EF4-FFF2-40B4-BE49-F238E27FC236}">
                <a16:creationId xmlns:a16="http://schemas.microsoft.com/office/drawing/2014/main" id="{7FE27EDF-B2B2-5F74-AD07-6EC531ED51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9920"/>
            <a:ext cx="8596668" cy="388077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hu-HU" sz="2000" dirty="0">
                <a:solidFill>
                  <a:srgbClr val="C00000"/>
                </a:solidFill>
                <a:latin typeface="Times" panose="02020603060405020304" pitchFamily="18" charset="0"/>
              </a:rPr>
              <a:t>Tagi felelősség Ptk. alapján:</a:t>
            </a:r>
          </a:p>
          <a:p>
            <a:pPr algn="just">
              <a:buFontTx/>
              <a:buChar char="-"/>
            </a:pPr>
            <a:r>
              <a:rPr lang="hu-HU" sz="2000" dirty="0">
                <a:solidFill>
                  <a:srgbClr val="C00000"/>
                </a:solidFill>
                <a:latin typeface="Times" panose="02020603060405020304" pitchFamily="18" charset="0"/>
              </a:rPr>
              <a:t>Korlátolt felelősségével visszaél (Ptk. 3:2. §) </a:t>
            </a:r>
            <a:r>
              <a:rPr lang="hu-HU" sz="2000" b="1" dirty="0">
                <a:solidFill>
                  <a:srgbClr val="C00000"/>
                </a:solidFill>
                <a:latin typeface="Times" panose="02020603060405020304" pitchFamily="18" charset="0"/>
              </a:rPr>
              <a:t>helytállás</a:t>
            </a:r>
          </a:p>
          <a:p>
            <a:pPr algn="just">
              <a:buFontTx/>
              <a:buChar char="-"/>
            </a:pPr>
            <a:r>
              <a:rPr lang="hu-HU" sz="2000" dirty="0">
                <a:solidFill>
                  <a:srgbClr val="C00000"/>
                </a:solidFill>
                <a:latin typeface="Times" panose="02020603060405020304" pitchFamily="18" charset="0"/>
              </a:rPr>
              <a:t>Apport szolgáltatása [Ptk. 3:99 (2) </a:t>
            </a:r>
            <a:r>
              <a:rPr lang="hu-HU" sz="2000" dirty="0" err="1">
                <a:solidFill>
                  <a:srgbClr val="C00000"/>
                </a:solidFill>
                <a:latin typeface="Times" panose="02020603060405020304" pitchFamily="18" charset="0"/>
              </a:rPr>
              <a:t>bek</a:t>
            </a:r>
            <a:r>
              <a:rPr lang="hu-HU" sz="2000" dirty="0">
                <a:solidFill>
                  <a:srgbClr val="C00000"/>
                </a:solidFill>
                <a:latin typeface="Times" panose="02020603060405020304" pitchFamily="18" charset="0"/>
              </a:rPr>
              <a:t>.] 						</a:t>
            </a:r>
            <a:r>
              <a:rPr lang="hu-HU" sz="2000" b="1" dirty="0">
                <a:solidFill>
                  <a:srgbClr val="C00000"/>
                </a:solidFill>
                <a:latin typeface="Times" panose="02020603060405020304" pitchFamily="18" charset="0"/>
              </a:rPr>
              <a:t>felelőségről</a:t>
            </a:r>
          </a:p>
          <a:p>
            <a:pPr algn="just">
              <a:buFontTx/>
              <a:buChar char="-"/>
            </a:pPr>
            <a:r>
              <a:rPr lang="hu-HU" sz="2000" dirty="0">
                <a:solidFill>
                  <a:srgbClr val="C00000"/>
                </a:solidFill>
                <a:latin typeface="Times" panose="02020603060405020304" pitchFamily="18" charset="0"/>
              </a:rPr>
              <a:t>Vagyoni betét nem teljesítése felhívás ellenére [3:98.§ (2) </a:t>
            </a:r>
            <a:r>
              <a:rPr lang="hu-HU" sz="2000" dirty="0" err="1">
                <a:solidFill>
                  <a:srgbClr val="C00000"/>
                </a:solidFill>
                <a:latin typeface="Times" panose="02020603060405020304" pitchFamily="18" charset="0"/>
              </a:rPr>
              <a:t>bek</a:t>
            </a:r>
            <a:r>
              <a:rPr lang="hu-HU" sz="2000" dirty="0">
                <a:solidFill>
                  <a:srgbClr val="C00000"/>
                </a:solidFill>
                <a:latin typeface="Times" panose="02020603060405020304" pitchFamily="18" charset="0"/>
              </a:rPr>
              <a:t>.]</a:t>
            </a:r>
          </a:p>
          <a:p>
            <a:pPr algn="just">
              <a:buFontTx/>
              <a:buChar char="-"/>
            </a:pPr>
            <a:r>
              <a:rPr lang="hu-HU" sz="2000" dirty="0">
                <a:solidFill>
                  <a:srgbClr val="C00000"/>
                </a:solidFill>
                <a:latin typeface="Times" panose="02020603060405020304" pitchFamily="18" charset="0"/>
              </a:rPr>
              <a:t>Pótbefizetés nem teljesítése felhívás ellenére [ Ptk. 99/A.(4) </a:t>
            </a:r>
            <a:r>
              <a:rPr lang="hu-HU" sz="2000" dirty="0" err="1">
                <a:solidFill>
                  <a:srgbClr val="C00000"/>
                </a:solidFill>
                <a:latin typeface="Times" panose="02020603060405020304" pitchFamily="18" charset="0"/>
              </a:rPr>
              <a:t>bek</a:t>
            </a:r>
            <a:r>
              <a:rPr lang="hu-HU" sz="2000" dirty="0">
                <a:solidFill>
                  <a:srgbClr val="C00000"/>
                </a:solidFill>
                <a:latin typeface="Times" panose="02020603060405020304" pitchFamily="18" charset="0"/>
              </a:rPr>
              <a:t>.]</a:t>
            </a:r>
          </a:p>
          <a:p>
            <a:pPr algn="just">
              <a:buFontTx/>
              <a:buChar char="-"/>
            </a:pPr>
            <a:endParaRPr lang="hu-HU" sz="2000" dirty="0">
              <a:solidFill>
                <a:srgbClr val="C00000"/>
              </a:solidFill>
              <a:latin typeface="Times" panose="02020603060405020304" pitchFamily="18" charset="0"/>
            </a:endParaRPr>
          </a:p>
          <a:p>
            <a:pPr algn="just">
              <a:buFontTx/>
              <a:buChar char="-"/>
            </a:pPr>
            <a:endParaRPr lang="hu-HU" sz="2000" dirty="0">
              <a:solidFill>
                <a:srgbClr val="C00000"/>
              </a:solidFill>
              <a:latin typeface="Times" panose="02020603060405020304" pitchFamily="18" charset="0"/>
            </a:endParaRPr>
          </a:p>
          <a:p>
            <a:pPr algn="just">
              <a:buFontTx/>
              <a:buChar char="-"/>
            </a:pPr>
            <a:endParaRPr lang="hu-HU" sz="2000" dirty="0">
              <a:solidFill>
                <a:srgbClr val="C00000"/>
              </a:solidFill>
              <a:latin typeface="Times" panose="02020603060405020304" pitchFamily="18" charset="0"/>
            </a:endParaRPr>
          </a:p>
          <a:p>
            <a:pPr marL="0" indent="0" algn="just">
              <a:buNone/>
            </a:pPr>
            <a:endParaRPr lang="hu-HU" sz="2000" dirty="0">
              <a:solidFill>
                <a:srgbClr val="C00000"/>
              </a:solidFill>
              <a:latin typeface="Times" panose="02020603060405020304" pitchFamily="18" charset="0"/>
            </a:endParaRPr>
          </a:p>
          <a:p>
            <a:pPr marL="0" indent="0" algn="just">
              <a:buNone/>
            </a:pPr>
            <a:endParaRPr lang="hu-HU" sz="2000" dirty="0">
              <a:solidFill>
                <a:srgbClr val="C00000"/>
              </a:solidFill>
              <a:latin typeface="Times" panose="02020603060405020304" pitchFamily="18" charset="0"/>
            </a:endParaRPr>
          </a:p>
          <a:p>
            <a:pPr marL="0" indent="0" algn="just">
              <a:buNone/>
            </a:pPr>
            <a:endParaRPr lang="hu-HU" sz="2000" dirty="0">
              <a:solidFill>
                <a:srgbClr val="C00000"/>
              </a:solidFill>
              <a:latin typeface="Times" panose="02020603060405020304" pitchFamily="18" charset="0"/>
            </a:endParaRPr>
          </a:p>
        </p:txBody>
      </p:sp>
      <p:cxnSp>
        <p:nvCxnSpPr>
          <p:cNvPr id="3" name="Egyenes összekötő nyíllal 2">
            <a:extLst>
              <a:ext uri="{FF2B5EF4-FFF2-40B4-BE49-F238E27FC236}">
                <a16:creationId xmlns:a16="http://schemas.microsoft.com/office/drawing/2014/main" id="{7551E747-3D1D-55CB-57C5-4562C3A1EE36}"/>
              </a:ext>
            </a:extLst>
          </p:cNvPr>
          <p:cNvCxnSpPr>
            <a:cxnSpLocks/>
          </p:cNvCxnSpPr>
          <p:nvPr/>
        </p:nvCxnSpPr>
        <p:spPr>
          <a:xfrm>
            <a:off x="5262465" y="3247053"/>
            <a:ext cx="210871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Egyenes összekötő nyíllal 7">
            <a:extLst>
              <a:ext uri="{FF2B5EF4-FFF2-40B4-BE49-F238E27FC236}">
                <a16:creationId xmlns:a16="http://schemas.microsoft.com/office/drawing/2014/main" id="{42946120-0450-2075-CAB7-141C6A903919}"/>
              </a:ext>
            </a:extLst>
          </p:cNvPr>
          <p:cNvCxnSpPr>
            <a:cxnSpLocks/>
          </p:cNvCxnSpPr>
          <p:nvPr/>
        </p:nvCxnSpPr>
        <p:spPr>
          <a:xfrm flipV="1">
            <a:off x="7604449" y="3429000"/>
            <a:ext cx="438539" cy="1819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gyenes összekötő nyíllal 10">
            <a:extLst>
              <a:ext uri="{FF2B5EF4-FFF2-40B4-BE49-F238E27FC236}">
                <a16:creationId xmlns:a16="http://schemas.microsoft.com/office/drawing/2014/main" id="{D017CA53-3859-99D7-F1AE-9FC890F25174}"/>
              </a:ext>
            </a:extLst>
          </p:cNvPr>
          <p:cNvCxnSpPr>
            <a:cxnSpLocks/>
          </p:cNvCxnSpPr>
          <p:nvPr/>
        </p:nvCxnSpPr>
        <p:spPr>
          <a:xfrm flipV="1">
            <a:off x="7791061" y="3429000"/>
            <a:ext cx="597159" cy="685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66085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9D623C-0953-B401-70E8-89D7EA866F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>
            <a:extLst>
              <a:ext uri="{FF2B5EF4-FFF2-40B4-BE49-F238E27FC236}">
                <a16:creationId xmlns:a16="http://schemas.microsoft.com/office/drawing/2014/main" id="{5FCD991F-3641-ABC8-8249-E69D8CC49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hu-HU" sz="2400" b="1" dirty="0">
                <a:latin typeface="Times" panose="02020603060405020304" pitchFamily="18" charset="0"/>
                <a:cs typeface="Arial" panose="020B0604020202020204" pitchFamily="34" charset="0"/>
              </a:rPr>
              <a:t>Felelősségi kérdések a társasági jogban</a:t>
            </a:r>
            <a:endParaRPr lang="hu-HU" sz="2400" dirty="0"/>
          </a:p>
        </p:txBody>
      </p:sp>
      <p:sp>
        <p:nvSpPr>
          <p:cNvPr id="7" name="Tartalom helye 6">
            <a:extLst>
              <a:ext uri="{FF2B5EF4-FFF2-40B4-BE49-F238E27FC236}">
                <a16:creationId xmlns:a16="http://schemas.microsoft.com/office/drawing/2014/main" id="{89E9D812-084C-7E93-DAAE-30840F1611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9920"/>
            <a:ext cx="8596668" cy="388077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hu-HU" sz="2000" dirty="0">
                <a:highlight>
                  <a:srgbClr val="00FF00"/>
                </a:highlight>
                <a:latin typeface="Times" panose="02020603060405020304" pitchFamily="18" charset="0"/>
              </a:rPr>
              <a:t>Ptk. 3:98. § [A vagyoni hozzájárulás teljesítésének elmulasztása] ​ ​</a:t>
            </a:r>
          </a:p>
          <a:p>
            <a:pPr marL="0" indent="0" algn="just">
              <a:buNone/>
            </a:pPr>
            <a:r>
              <a:rPr lang="hu-HU" sz="2000" dirty="0">
                <a:highlight>
                  <a:srgbClr val="00FF00"/>
                </a:highlight>
                <a:latin typeface="Times" panose="02020603060405020304" pitchFamily="18" charset="0"/>
              </a:rPr>
              <a:t>Ptk. 9/A.§ [ A pótbefizetés]</a:t>
            </a:r>
          </a:p>
          <a:p>
            <a:pPr marL="0" indent="0" algn="just">
              <a:buNone/>
            </a:pPr>
            <a:r>
              <a:rPr lang="hu-HU" sz="2000" dirty="0">
                <a:latin typeface="Times" panose="02020603060405020304" pitchFamily="18" charset="0"/>
              </a:rPr>
              <a:t>Tag mulaszt	30 nap	31. nap ipso </a:t>
            </a:r>
            <a:r>
              <a:rPr lang="hu-HU" sz="2000" dirty="0" err="1">
                <a:latin typeface="Times" panose="02020603060405020304" pitchFamily="18" charset="0"/>
              </a:rPr>
              <a:t>iure</a:t>
            </a:r>
            <a:r>
              <a:rPr lang="hu-HU" sz="2000" dirty="0">
                <a:latin typeface="Times" panose="02020603060405020304" pitchFamily="18" charset="0"/>
              </a:rPr>
              <a:t> + kártérítés.   </a:t>
            </a:r>
            <a:r>
              <a:rPr lang="hu-HU" sz="2000" dirty="0">
                <a:solidFill>
                  <a:srgbClr val="FF0000"/>
                </a:solidFill>
                <a:latin typeface="Times" panose="02020603060405020304" pitchFamily="18" charset="0"/>
              </a:rPr>
              <a:t>A felelősség alapja</a:t>
            </a:r>
            <a:r>
              <a:rPr lang="hu-HU" sz="2000" dirty="0">
                <a:latin typeface="Times" panose="02020603060405020304" pitchFamily="18" charset="0"/>
              </a:rPr>
              <a:t>: 6:142. §</a:t>
            </a:r>
          </a:p>
          <a:p>
            <a:pPr marL="0" indent="0" algn="just">
              <a:buNone/>
            </a:pPr>
            <a:r>
              <a:rPr lang="hu-HU" sz="2000" dirty="0">
                <a:solidFill>
                  <a:srgbClr val="0033CC"/>
                </a:solidFill>
                <a:latin typeface="Times" panose="02020603060405020304" pitchFamily="18" charset="0"/>
              </a:rPr>
              <a:t>Aki a szerződés megszegésével a másik félnek kárt okoz, köteles azt megtéríteni. </a:t>
            </a:r>
          </a:p>
          <a:p>
            <a:pPr marL="0" indent="0" algn="ctr">
              <a:buNone/>
            </a:pPr>
            <a:r>
              <a:rPr lang="hu-HU" sz="2000" dirty="0">
                <a:solidFill>
                  <a:srgbClr val="FF0000"/>
                </a:solidFill>
                <a:highlight>
                  <a:srgbClr val="FFFF00"/>
                </a:highlight>
                <a:latin typeface="Times" panose="02020603060405020304" pitchFamily="18" charset="0"/>
              </a:rPr>
              <a:t>Mentesül a felelősség alól, ha bizonyítja, hogy </a:t>
            </a:r>
          </a:p>
          <a:p>
            <a:pPr marL="0" indent="0" algn="just">
              <a:buNone/>
            </a:pPr>
            <a:r>
              <a:rPr lang="hu-HU" sz="2000" dirty="0">
                <a:solidFill>
                  <a:srgbClr val="0033CC"/>
                </a:solidFill>
                <a:latin typeface="Times" panose="02020603060405020304" pitchFamily="18" charset="0"/>
              </a:rPr>
              <a:t>a szerződésszegést ellenőrzési körén kívül eső, </a:t>
            </a:r>
          </a:p>
          <a:p>
            <a:pPr marL="0" indent="0" algn="just">
              <a:buNone/>
            </a:pPr>
            <a:r>
              <a:rPr lang="hu-HU" sz="2000" dirty="0">
                <a:solidFill>
                  <a:srgbClr val="0033CC"/>
                </a:solidFill>
                <a:latin typeface="Times" panose="02020603060405020304" pitchFamily="18" charset="0"/>
              </a:rPr>
              <a:t>a szerződéskötés időpontjában előre nem látható körülmény okozta, és </a:t>
            </a:r>
          </a:p>
          <a:p>
            <a:pPr marL="0" indent="0" algn="just">
              <a:buNone/>
            </a:pPr>
            <a:r>
              <a:rPr lang="hu-HU" sz="2000" dirty="0">
                <a:solidFill>
                  <a:srgbClr val="0033CC"/>
                </a:solidFill>
                <a:latin typeface="Times" panose="02020603060405020304" pitchFamily="18" charset="0"/>
              </a:rPr>
              <a:t>nem volt elvárható, hogy a körülményt elkerülje vagy a kárt elhárítsa.</a:t>
            </a:r>
          </a:p>
        </p:txBody>
      </p:sp>
    </p:spTree>
    <p:extLst>
      <p:ext uri="{BB962C8B-B14F-4D97-AF65-F5344CB8AC3E}">
        <p14:creationId xmlns:p14="http://schemas.microsoft.com/office/powerpoint/2010/main" val="29827111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F2E989-53E0-9059-E95D-A6A009C67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>
            <a:extLst>
              <a:ext uri="{FF2B5EF4-FFF2-40B4-BE49-F238E27FC236}">
                <a16:creationId xmlns:a16="http://schemas.microsoft.com/office/drawing/2014/main" id="{9840C038-FC1D-C5BA-9B38-C9EA81167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hu-HU" sz="2400" b="1" dirty="0">
                <a:latin typeface="Times" panose="02020603060405020304" pitchFamily="18" charset="0"/>
                <a:cs typeface="Arial" panose="020B0604020202020204" pitchFamily="34" charset="0"/>
              </a:rPr>
              <a:t>Felelősségi kérdések a társasági jogban</a:t>
            </a:r>
            <a:endParaRPr lang="hu-HU" sz="2400" dirty="0"/>
          </a:p>
        </p:txBody>
      </p:sp>
      <p:sp>
        <p:nvSpPr>
          <p:cNvPr id="7" name="Tartalom helye 6">
            <a:extLst>
              <a:ext uri="{FF2B5EF4-FFF2-40B4-BE49-F238E27FC236}">
                <a16:creationId xmlns:a16="http://schemas.microsoft.com/office/drawing/2014/main" id="{D57EFE22-97FF-B1B9-5ADB-A5CDD1A487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endParaRPr lang="hu-HU" sz="2400" dirty="0">
              <a:latin typeface="Times" panose="02020603060405020304" pitchFamily="18" charset="0"/>
            </a:endParaRPr>
          </a:p>
          <a:p>
            <a:pPr marL="0" indent="0" algn="just">
              <a:buNone/>
            </a:pPr>
            <a:r>
              <a:rPr lang="hu-HU" sz="2400" dirty="0">
                <a:latin typeface="Times" panose="02020603060405020304" pitchFamily="18" charset="0"/>
              </a:rPr>
              <a:t>Az ügyvezető </a:t>
            </a:r>
            <a:r>
              <a:rPr lang="hu-HU" sz="2400" dirty="0" err="1">
                <a:latin typeface="Times" panose="02020603060405020304" pitchFamily="18" charset="0"/>
              </a:rPr>
              <a:t>értésítése</a:t>
            </a:r>
            <a:r>
              <a:rPr lang="hu-HU" sz="2400" dirty="0">
                <a:latin typeface="Times" panose="02020603060405020304" pitchFamily="18" charset="0"/>
              </a:rPr>
              <a:t>: </a:t>
            </a:r>
          </a:p>
          <a:p>
            <a:pPr marL="0" indent="0" algn="just">
              <a:buNone/>
            </a:pPr>
            <a:r>
              <a:rPr lang="hu-HU" sz="2400" dirty="0">
                <a:latin typeface="Times" panose="02020603060405020304" pitchFamily="18" charset="0"/>
              </a:rPr>
              <a:t>                               nem HATÁROZAT (Kúria </a:t>
            </a:r>
            <a:r>
              <a:rPr lang="hu-HU" sz="2400" dirty="0" err="1">
                <a:latin typeface="Times" panose="02020603060405020304" pitchFamily="18" charset="0"/>
              </a:rPr>
              <a:t>Gfv</a:t>
            </a:r>
            <a:r>
              <a:rPr lang="hu-HU" sz="2400" dirty="0">
                <a:latin typeface="Times" panose="02020603060405020304" pitchFamily="18" charset="0"/>
              </a:rPr>
              <a:t>. 30.386/2021/5.)</a:t>
            </a:r>
          </a:p>
          <a:p>
            <a:pPr marL="0" indent="0" algn="just">
              <a:buNone/>
            </a:pPr>
            <a:r>
              <a:rPr lang="hu-HU" sz="2400" dirty="0">
                <a:solidFill>
                  <a:srgbClr val="FF0000"/>
                </a:solidFill>
                <a:latin typeface="Times" panose="02020603060405020304" pitchFamily="18" charset="0"/>
              </a:rPr>
              <a:t>                                                   </a:t>
            </a:r>
            <a:r>
              <a:rPr lang="hu-HU" sz="2400" strike="sngStrike" dirty="0">
                <a:solidFill>
                  <a:srgbClr val="FF0000"/>
                </a:solidFill>
                <a:latin typeface="Times" panose="02020603060405020304" pitchFamily="18" charset="0"/>
              </a:rPr>
              <a:t>Ptk. 3:35.§</a:t>
            </a:r>
          </a:p>
          <a:p>
            <a:pPr marL="0" indent="0" algn="just">
              <a:buNone/>
            </a:pPr>
            <a:r>
              <a:rPr lang="hu-HU" sz="2400" dirty="0">
                <a:solidFill>
                  <a:srgbClr val="00B0F0"/>
                </a:solidFill>
                <a:latin typeface="Times" panose="02020603060405020304" pitchFamily="18" charset="0"/>
              </a:rPr>
              <a:t>Lehetne: Ptk. 3:35.§?  </a:t>
            </a:r>
          </a:p>
          <a:p>
            <a:pPr marL="0" indent="0" algn="just">
              <a:buNone/>
            </a:pPr>
            <a:r>
              <a:rPr lang="hu-HU" sz="2400" dirty="0">
                <a:solidFill>
                  <a:srgbClr val="C00000"/>
                </a:solidFill>
                <a:latin typeface="Times" panose="02020603060405020304" pitchFamily="18" charset="0"/>
              </a:rPr>
              <a:t>IGEN. Ha a </a:t>
            </a:r>
            <a:r>
              <a:rPr lang="hu-HU" sz="2400" dirty="0" err="1">
                <a:solidFill>
                  <a:srgbClr val="C00000"/>
                </a:solidFill>
                <a:latin typeface="Times" panose="02020603060405020304" pitchFamily="18" charset="0"/>
              </a:rPr>
              <a:t>vtv</a:t>
            </a:r>
            <a:r>
              <a:rPr lang="hu-HU" sz="2400" dirty="0">
                <a:solidFill>
                  <a:srgbClr val="C00000"/>
                </a:solidFill>
                <a:latin typeface="Times" panose="02020603060405020304" pitchFamily="18" charset="0"/>
              </a:rPr>
              <a:t>. a vagyoni betét teljesítését </a:t>
            </a:r>
            <a:r>
              <a:rPr lang="hu-HU" sz="2400" b="1" i="1" u="sng" dirty="0">
                <a:solidFill>
                  <a:srgbClr val="C00000"/>
                </a:solidFill>
                <a:latin typeface="Times" panose="02020603060405020304" pitchFamily="18" charset="0"/>
              </a:rPr>
              <a:t>vitatja</a:t>
            </a:r>
            <a:r>
              <a:rPr lang="hu-HU" sz="2400" dirty="0">
                <a:solidFill>
                  <a:srgbClr val="C00000"/>
                </a:solidFill>
                <a:latin typeface="Times" panose="02020603060405020304" pitchFamily="18" charset="0"/>
              </a:rPr>
              <a:t>!</a:t>
            </a:r>
          </a:p>
          <a:p>
            <a:pPr marL="0" indent="0" algn="just">
              <a:buNone/>
            </a:pPr>
            <a:r>
              <a:rPr lang="hu-HU" sz="2400" dirty="0">
                <a:solidFill>
                  <a:srgbClr val="C00000"/>
                </a:solidFill>
                <a:latin typeface="Times" panose="02020603060405020304" pitchFamily="18" charset="0"/>
              </a:rPr>
              <a:t>IGEN: Ha a jogszerűtlen a L.SZ határozata</a:t>
            </a:r>
          </a:p>
          <a:p>
            <a:pPr marL="0" indent="0" algn="just">
              <a:buNone/>
            </a:pPr>
            <a:endParaRPr lang="hu-HU" sz="2400" dirty="0">
              <a:solidFill>
                <a:srgbClr val="0033CC"/>
              </a:solidFill>
              <a:latin typeface="Times" panose="0202060306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59482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24C7F-D8A4-C521-1A28-443E2239D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>
            <a:extLst>
              <a:ext uri="{FF2B5EF4-FFF2-40B4-BE49-F238E27FC236}">
                <a16:creationId xmlns:a16="http://schemas.microsoft.com/office/drawing/2014/main" id="{D2DD8C24-DB89-DCC0-B803-0C45951E4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hu-HU" sz="2400" b="1" dirty="0">
                <a:latin typeface="Times" panose="02020603060405020304" pitchFamily="18" charset="0"/>
                <a:cs typeface="Arial" panose="020B0604020202020204" pitchFamily="34" charset="0"/>
              </a:rPr>
              <a:t>Felelősségi kérdések a társasági jogban</a:t>
            </a:r>
            <a:endParaRPr lang="hu-HU" sz="2400" dirty="0"/>
          </a:p>
        </p:txBody>
      </p:sp>
      <p:sp>
        <p:nvSpPr>
          <p:cNvPr id="7" name="Tartalom helye 6">
            <a:extLst>
              <a:ext uri="{FF2B5EF4-FFF2-40B4-BE49-F238E27FC236}">
                <a16:creationId xmlns:a16="http://schemas.microsoft.com/office/drawing/2014/main" id="{D1BB7712-6DBC-7DE4-88A5-7D5AE0F090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hu-HU" sz="2400" dirty="0">
                <a:solidFill>
                  <a:srgbClr val="0033CC"/>
                </a:solidFill>
                <a:latin typeface="Times" panose="02020603060405020304" pitchFamily="18" charset="0"/>
              </a:rPr>
              <a:t>Tagi felelősség a </a:t>
            </a:r>
            <a:r>
              <a:rPr lang="hu-HU" sz="2400" dirty="0" err="1">
                <a:solidFill>
                  <a:srgbClr val="0033CC"/>
                </a:solidFill>
                <a:latin typeface="Times" panose="02020603060405020304" pitchFamily="18" charset="0"/>
              </a:rPr>
              <a:t>Ctv</a:t>
            </a:r>
            <a:r>
              <a:rPr lang="hu-HU" sz="2400" dirty="0">
                <a:solidFill>
                  <a:srgbClr val="0033CC"/>
                </a:solidFill>
                <a:latin typeface="Times" panose="02020603060405020304" pitchFamily="18" charset="0"/>
              </a:rPr>
              <a:t>. alapján:</a:t>
            </a:r>
          </a:p>
          <a:p>
            <a:pPr algn="just">
              <a:buFontTx/>
              <a:buChar char="-"/>
            </a:pPr>
            <a:r>
              <a:rPr lang="hu-HU" sz="2400" dirty="0">
                <a:solidFill>
                  <a:srgbClr val="0033CC"/>
                </a:solidFill>
                <a:latin typeface="Times" panose="02020603060405020304" pitchFamily="18" charset="0"/>
              </a:rPr>
              <a:t>Kkt. tag, bt. beltag                            nincs törvényi rendelkezés</a:t>
            </a:r>
          </a:p>
          <a:p>
            <a:pPr algn="just">
              <a:buFontTx/>
              <a:buChar char="-"/>
            </a:pPr>
            <a:r>
              <a:rPr lang="hu-HU" sz="2400" dirty="0">
                <a:solidFill>
                  <a:srgbClr val="0033CC"/>
                </a:solidFill>
                <a:latin typeface="Times" panose="02020603060405020304" pitchFamily="18" charset="0"/>
              </a:rPr>
              <a:t>Kft., Rt. esetében, Bt. kültag          a tagok felelősségre vonhatóak </a:t>
            </a:r>
          </a:p>
          <a:p>
            <a:pPr marL="0" indent="0" algn="just">
              <a:buNone/>
            </a:pPr>
            <a:r>
              <a:rPr lang="hu-HU" sz="2400" dirty="0">
                <a:solidFill>
                  <a:srgbClr val="0033CC"/>
                </a:solidFill>
                <a:latin typeface="Times" panose="02020603060405020304" pitchFamily="18" charset="0"/>
              </a:rPr>
              <a:t>                                                  </a:t>
            </a:r>
            <a:r>
              <a:rPr lang="hu-HU" sz="2400" dirty="0">
                <a:solidFill>
                  <a:srgbClr val="0033CC"/>
                </a:solidFill>
                <a:highlight>
                  <a:srgbClr val="FFFF00"/>
                </a:highlight>
                <a:latin typeface="Times" panose="02020603060405020304" pitchFamily="18" charset="0"/>
              </a:rPr>
              <a:t>TAGOK</a:t>
            </a:r>
          </a:p>
          <a:p>
            <a:pPr algn="just">
              <a:buFontTx/>
              <a:buChar char="-"/>
            </a:pPr>
            <a:r>
              <a:rPr lang="hu-HU" sz="2400" dirty="0">
                <a:solidFill>
                  <a:srgbClr val="0033CC"/>
                </a:solidFill>
                <a:latin typeface="Times" panose="02020603060405020304" pitchFamily="18" charset="0"/>
              </a:rPr>
              <a:t> </a:t>
            </a:r>
          </a:p>
          <a:p>
            <a:pPr marL="0" indent="0" algn="just">
              <a:buNone/>
            </a:pPr>
            <a:endParaRPr lang="hu-HU" sz="2400" dirty="0">
              <a:solidFill>
                <a:srgbClr val="0033CC"/>
              </a:solidFill>
              <a:latin typeface="Times" panose="0202060306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75015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07DEE-65C6-69ED-B7D3-C0F28ACAD3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>
            <a:extLst>
              <a:ext uri="{FF2B5EF4-FFF2-40B4-BE49-F238E27FC236}">
                <a16:creationId xmlns:a16="http://schemas.microsoft.com/office/drawing/2014/main" id="{F46ED486-0E64-2268-6DA3-B9AD6976F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hu-HU" sz="2400" b="1" dirty="0">
                <a:latin typeface="Times" panose="02020603060405020304" pitchFamily="18" charset="0"/>
                <a:cs typeface="Arial" panose="020B0604020202020204" pitchFamily="34" charset="0"/>
              </a:rPr>
              <a:t>Felelősségi kérdések a társasági jogban</a:t>
            </a:r>
            <a:endParaRPr lang="hu-HU" sz="2400" dirty="0"/>
          </a:p>
        </p:txBody>
      </p:sp>
      <p:sp>
        <p:nvSpPr>
          <p:cNvPr id="7" name="Tartalom helye 6">
            <a:extLst>
              <a:ext uri="{FF2B5EF4-FFF2-40B4-BE49-F238E27FC236}">
                <a16:creationId xmlns:a16="http://schemas.microsoft.com/office/drawing/2014/main" id="{4DE63D2E-F033-2776-B159-AC3E242C00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hu-HU" sz="2600" dirty="0">
                <a:highlight>
                  <a:srgbClr val="00FFFF"/>
                </a:highlight>
              </a:rPr>
              <a:t>Igényérvényesítés alapja: </a:t>
            </a:r>
          </a:p>
          <a:p>
            <a:pPr marL="0" indent="0" algn="just">
              <a:buNone/>
            </a:pPr>
            <a:r>
              <a:rPr lang="hu-HU" sz="2800" dirty="0">
                <a:solidFill>
                  <a:srgbClr val="0033CC"/>
                </a:solidFill>
                <a:latin typeface="Times" panose="02020603060405020304" pitchFamily="18" charset="0"/>
              </a:rPr>
              <a:t>cégjegyzékbe bejegyzett tag esetében:</a:t>
            </a:r>
            <a:endParaRPr lang="hu-HU" sz="2600" dirty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r>
              <a:rPr lang="hu-HU" sz="2600" dirty="0">
                <a:solidFill>
                  <a:srgbClr val="FF0000"/>
                </a:solidFill>
              </a:rPr>
              <a:t>A tag visszaélt a korlátozott felelősségével</a:t>
            </a:r>
          </a:p>
          <a:p>
            <a:pPr marL="0" indent="0" algn="just">
              <a:buNone/>
            </a:pPr>
            <a:r>
              <a:rPr lang="hu-HU" sz="2600" dirty="0">
                <a:solidFill>
                  <a:srgbClr val="FF0000"/>
                </a:solidFill>
              </a:rPr>
              <a:t>	</a:t>
            </a:r>
            <a:r>
              <a:rPr lang="hu-HU" sz="2000" dirty="0"/>
              <a:t>A cég működésével ellentétes határozat meghozatalában vett részt</a:t>
            </a:r>
          </a:p>
          <a:p>
            <a:pPr marL="0" indent="0" algn="just">
              <a:buNone/>
            </a:pPr>
            <a:r>
              <a:rPr lang="hu-HU" sz="2000" dirty="0"/>
              <a:t>		Hátrányos üzletpolitikát folytatott</a:t>
            </a:r>
          </a:p>
          <a:p>
            <a:pPr marL="0" indent="0" algn="just">
              <a:buNone/>
            </a:pPr>
            <a:r>
              <a:rPr lang="hu-HU" sz="2000" dirty="0"/>
              <a:t>			A cég vagyonával sajátjaként rendelkezett</a:t>
            </a:r>
          </a:p>
          <a:p>
            <a:pPr algn="just">
              <a:buFontTx/>
              <a:buChar char="-"/>
            </a:pPr>
            <a:r>
              <a:rPr lang="hu-HU" sz="2600" dirty="0"/>
              <a:t> </a:t>
            </a:r>
          </a:p>
          <a:p>
            <a:pPr algn="just">
              <a:buFontTx/>
              <a:buChar char="-"/>
            </a:pPr>
            <a:endParaRPr lang="hu-HU" sz="2600" dirty="0"/>
          </a:p>
          <a:p>
            <a:pPr algn="just">
              <a:buFontTx/>
              <a:buChar char="-"/>
            </a:pPr>
            <a:endParaRPr lang="hu-HU" sz="2600" dirty="0"/>
          </a:p>
        </p:txBody>
      </p:sp>
    </p:spTree>
    <p:extLst>
      <p:ext uri="{BB962C8B-B14F-4D97-AF65-F5344CB8AC3E}">
        <p14:creationId xmlns:p14="http://schemas.microsoft.com/office/powerpoint/2010/main" val="35022109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3A9696-9FE2-BFBC-E743-A9B2A3153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>
            <a:extLst>
              <a:ext uri="{FF2B5EF4-FFF2-40B4-BE49-F238E27FC236}">
                <a16:creationId xmlns:a16="http://schemas.microsoft.com/office/drawing/2014/main" id="{91E77E28-9929-90D1-A4D6-9C4B96C90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hu-HU" sz="2400" b="1" dirty="0">
                <a:latin typeface="Times" panose="02020603060405020304" pitchFamily="18" charset="0"/>
                <a:cs typeface="Arial" panose="020B0604020202020204" pitchFamily="34" charset="0"/>
              </a:rPr>
              <a:t>Felelősségi kérdések a társasági jogban</a:t>
            </a:r>
            <a:endParaRPr lang="hu-HU" sz="2400" dirty="0"/>
          </a:p>
        </p:txBody>
      </p:sp>
      <p:sp>
        <p:nvSpPr>
          <p:cNvPr id="7" name="Tartalom helye 6">
            <a:extLst>
              <a:ext uri="{FF2B5EF4-FFF2-40B4-BE49-F238E27FC236}">
                <a16:creationId xmlns:a16="http://schemas.microsoft.com/office/drawing/2014/main" id="{8BC48826-F3D9-8E98-4A42-59E624B968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hu-HU" sz="2600" b="1" dirty="0">
                <a:solidFill>
                  <a:schemeClr val="accent2"/>
                </a:solidFill>
              </a:rPr>
              <a:t>Kt. megindulását megelőző 3 éven belül átruház</a:t>
            </a:r>
          </a:p>
          <a:p>
            <a:pPr marL="0" indent="0" algn="ctr">
              <a:buNone/>
            </a:pPr>
            <a:r>
              <a:rPr lang="hu-HU" sz="2600" dirty="0">
                <a:solidFill>
                  <a:srgbClr val="FF0000"/>
                </a:solidFill>
              </a:rPr>
              <a:t>HA</a:t>
            </a:r>
          </a:p>
          <a:p>
            <a:pPr marL="0" indent="0" algn="just">
              <a:buNone/>
            </a:pPr>
            <a:r>
              <a:rPr lang="hu-HU" sz="2600" dirty="0"/>
              <a:t>korlátolt felelősségével visszaélt </a:t>
            </a:r>
            <a:r>
              <a:rPr lang="hu-HU" sz="2600" dirty="0">
                <a:highlight>
                  <a:srgbClr val="00FF00"/>
                </a:highlight>
              </a:rPr>
              <a:t>VAGY</a:t>
            </a:r>
          </a:p>
          <a:p>
            <a:pPr marL="0" indent="0" algn="just">
              <a:buNone/>
            </a:pPr>
            <a:r>
              <a:rPr lang="hu-HU" sz="2600" dirty="0"/>
              <a:t>	a részesedésének átruházásakor rosszhiszemű volt</a:t>
            </a:r>
          </a:p>
          <a:p>
            <a:pPr marL="0" indent="0" algn="just">
              <a:buNone/>
            </a:pPr>
            <a:r>
              <a:rPr lang="hu-HU" sz="2600" dirty="0" err="1">
                <a:highlight>
                  <a:srgbClr val="FFFF00"/>
                </a:highlight>
              </a:rPr>
              <a:t>Exculpatio</a:t>
            </a:r>
            <a:r>
              <a:rPr lang="hu-HU" sz="2600" dirty="0">
                <a:highlight>
                  <a:srgbClr val="FFFF00"/>
                </a:highlight>
              </a:rPr>
              <a:t>: </a:t>
            </a:r>
          </a:p>
          <a:p>
            <a:pPr marL="0" indent="0" algn="just">
              <a:buNone/>
            </a:pPr>
            <a:r>
              <a:rPr lang="hu-HU" sz="2600" dirty="0"/>
              <a:t>az átruházás során jóhiszeműen </a:t>
            </a:r>
            <a:r>
              <a:rPr lang="hu-HU" sz="2600" dirty="0">
                <a:solidFill>
                  <a:srgbClr val="FF0000"/>
                </a:solidFill>
              </a:rPr>
              <a:t>és</a:t>
            </a:r>
            <a:r>
              <a:rPr lang="hu-HU" sz="2600" dirty="0"/>
              <a:t> a hitelezői érdekek figyelembevételével járt el</a:t>
            </a:r>
          </a:p>
        </p:txBody>
      </p:sp>
    </p:spTree>
    <p:extLst>
      <p:ext uri="{BB962C8B-B14F-4D97-AF65-F5344CB8AC3E}">
        <p14:creationId xmlns:p14="http://schemas.microsoft.com/office/powerpoint/2010/main" val="31909790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A04AD2-0620-73CF-3AC9-2B72C2C7BC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>
            <a:extLst>
              <a:ext uri="{FF2B5EF4-FFF2-40B4-BE49-F238E27FC236}">
                <a16:creationId xmlns:a16="http://schemas.microsoft.com/office/drawing/2014/main" id="{C6C99DC5-8768-CAF1-16B6-53A52EC17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hu-HU" sz="2400" b="1" dirty="0">
                <a:latin typeface="Times" panose="02020603060405020304" pitchFamily="18" charset="0"/>
                <a:cs typeface="Arial" panose="020B0604020202020204" pitchFamily="34" charset="0"/>
              </a:rPr>
              <a:t>Felelősségi kérdések a társasági jogban</a:t>
            </a:r>
            <a:endParaRPr lang="hu-HU" sz="2400" dirty="0"/>
          </a:p>
        </p:txBody>
      </p:sp>
      <p:sp>
        <p:nvSpPr>
          <p:cNvPr id="7" name="Tartalom helye 6">
            <a:extLst>
              <a:ext uri="{FF2B5EF4-FFF2-40B4-BE49-F238E27FC236}">
                <a16:creationId xmlns:a16="http://schemas.microsoft.com/office/drawing/2014/main" id="{F0354EBC-FA74-F93E-F9B3-CF4F6A2A72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hu-HU" sz="1400" dirty="0">
                <a:highlight>
                  <a:srgbClr val="FFFF00"/>
                </a:highlight>
                <a:latin typeface="Times" panose="02020603060405020304" pitchFamily="18" charset="0"/>
              </a:rPr>
              <a:t>Igényérvényesítés</a:t>
            </a:r>
          </a:p>
          <a:p>
            <a:pPr marL="0" indent="0" algn="just">
              <a:buNone/>
            </a:pPr>
            <a:r>
              <a:rPr lang="hu-HU" sz="1600" dirty="0">
                <a:latin typeface="Times" panose="02020603060405020304" pitchFamily="18" charset="0"/>
              </a:rPr>
              <a:t>Peres eljárás keretében.                                                                                           JOGVESZTŐ</a:t>
            </a:r>
          </a:p>
          <a:p>
            <a:pPr marL="0" indent="0" algn="just">
              <a:buNone/>
            </a:pPr>
            <a:r>
              <a:rPr lang="hu-HU" sz="1500" dirty="0">
                <a:latin typeface="Times" panose="02020603060405020304" pitchFamily="18" charset="0"/>
              </a:rPr>
              <a:t>A keresetet a cég törlését elrendelő jogerős határozat CK-ben történő közzétételétől számított 90 </a:t>
            </a:r>
            <a:r>
              <a:rPr lang="hu-HU" sz="1600" dirty="0">
                <a:latin typeface="Times" panose="02020603060405020304" pitchFamily="18" charset="0"/>
              </a:rPr>
              <a:t>napon belül </a:t>
            </a:r>
          </a:p>
          <a:p>
            <a:pPr marL="0" indent="0" algn="just">
              <a:buNone/>
            </a:pPr>
            <a:r>
              <a:rPr lang="hu-HU" sz="1600" dirty="0">
                <a:solidFill>
                  <a:srgbClr val="FF0000"/>
                </a:solidFill>
                <a:latin typeface="Times" panose="02020603060405020304" pitchFamily="18" charset="0"/>
              </a:rPr>
              <a:t>Illetékesség</a:t>
            </a:r>
            <a:r>
              <a:rPr lang="hu-HU" sz="1600" dirty="0">
                <a:latin typeface="Times" panose="02020603060405020304" pitchFamily="18" charset="0"/>
              </a:rPr>
              <a:t>: társaság utolsó bejegyzett székhelye szerinti törvényszék illetékes.</a:t>
            </a:r>
          </a:p>
          <a:p>
            <a:pPr marL="0" indent="0" algn="just">
              <a:buNone/>
            </a:pPr>
            <a:r>
              <a:rPr lang="hu-HU" sz="1600" dirty="0">
                <a:solidFill>
                  <a:srgbClr val="FF0000"/>
                </a:solidFill>
                <a:latin typeface="Times" panose="02020603060405020304" pitchFamily="18" charset="0"/>
              </a:rPr>
              <a:t>Felperes:</a:t>
            </a:r>
            <a:r>
              <a:rPr lang="hu-HU" sz="1600" dirty="0">
                <a:latin typeface="Times" panose="02020603060405020304" pitchFamily="18" charset="0"/>
              </a:rPr>
              <a:t> hitelező aki követelését a kényszertörlési eljárásban bejelentette, és ez a követelés jogerős, végrehajtható bírósági határozaton alapul, </a:t>
            </a:r>
            <a:r>
              <a:rPr lang="hu-HU" sz="1600" dirty="0">
                <a:solidFill>
                  <a:schemeClr val="accent2"/>
                </a:solidFill>
                <a:latin typeface="Times" panose="02020603060405020304" pitchFamily="18" charset="0"/>
              </a:rPr>
              <a:t>illetve </a:t>
            </a:r>
            <a:r>
              <a:rPr lang="hu-HU" sz="1600" dirty="0">
                <a:latin typeface="Times" panose="02020603060405020304" pitchFamily="18" charset="0"/>
              </a:rPr>
              <a:t>nem vitatott, elismert, pénzkövetelés vagy pénzbeli vagyoni követelés. </a:t>
            </a:r>
          </a:p>
          <a:p>
            <a:pPr marL="0" indent="0" algn="just">
              <a:buNone/>
            </a:pPr>
            <a:r>
              <a:rPr lang="hu-HU" sz="1600" dirty="0">
                <a:solidFill>
                  <a:srgbClr val="FF0000"/>
                </a:solidFill>
                <a:latin typeface="Times" panose="02020603060405020304" pitchFamily="18" charset="0"/>
              </a:rPr>
              <a:t>Alperes:</a:t>
            </a:r>
            <a:r>
              <a:rPr lang="hu-HU" sz="1600" dirty="0">
                <a:latin typeface="Times" panose="02020603060405020304" pitchFamily="18" charset="0"/>
              </a:rPr>
              <a:t> a tag, vagy a volt tag.</a:t>
            </a:r>
          </a:p>
          <a:p>
            <a:pPr marL="0" indent="0" algn="just">
              <a:buNone/>
            </a:pPr>
            <a:r>
              <a:rPr lang="hu-HU" sz="1600" dirty="0">
                <a:solidFill>
                  <a:srgbClr val="FF0000"/>
                </a:solidFill>
                <a:latin typeface="Times" panose="02020603060405020304" pitchFamily="18" charset="0"/>
              </a:rPr>
              <a:t>A követelés jogcíme:</a:t>
            </a:r>
            <a:r>
              <a:rPr lang="hu-HU" sz="1600" dirty="0">
                <a:latin typeface="Times" panose="02020603060405020304" pitchFamily="18" charset="0"/>
              </a:rPr>
              <a:t> a korlátolt felelősséggel történt visszaélés, a hátrányos üzletpolitika folytatása.</a:t>
            </a:r>
          </a:p>
          <a:p>
            <a:pPr marL="0" indent="0" algn="just">
              <a:buNone/>
            </a:pPr>
            <a:r>
              <a:rPr lang="hu-HU" sz="1600" dirty="0">
                <a:solidFill>
                  <a:srgbClr val="FF0000"/>
                </a:solidFill>
                <a:latin typeface="Times" panose="02020603060405020304" pitchFamily="18" charset="0"/>
              </a:rPr>
              <a:t>A felperes:</a:t>
            </a:r>
            <a:r>
              <a:rPr lang="hu-HU" sz="1600" dirty="0">
                <a:latin typeface="Times" panose="02020603060405020304" pitchFamily="18" charset="0"/>
              </a:rPr>
              <a:t> az alperes a jelzett időpontban tagsági jogviszonnyal rendelkezett, továbbá azt, hogy a korlátozott felelősségével miként élt vissza és mekkora összegű a meg nem térült követelése.</a:t>
            </a:r>
          </a:p>
          <a:p>
            <a:pPr marL="0" indent="0" algn="just">
              <a:buNone/>
            </a:pPr>
            <a:endParaRPr lang="hu-HU" sz="1600" dirty="0">
              <a:latin typeface="Times" panose="02020603060405020304" pitchFamily="18" charset="0"/>
            </a:endParaRPr>
          </a:p>
        </p:txBody>
      </p:sp>
      <p:cxnSp>
        <p:nvCxnSpPr>
          <p:cNvPr id="3" name="Egyenes összekötő nyíllal 2">
            <a:extLst>
              <a:ext uri="{FF2B5EF4-FFF2-40B4-BE49-F238E27FC236}">
                <a16:creationId xmlns:a16="http://schemas.microsoft.com/office/drawing/2014/main" id="{A71C1A34-7378-6D37-136B-BCEF6899A077}"/>
              </a:ext>
            </a:extLst>
          </p:cNvPr>
          <p:cNvCxnSpPr>
            <a:cxnSpLocks/>
          </p:cNvCxnSpPr>
          <p:nvPr/>
        </p:nvCxnSpPr>
        <p:spPr>
          <a:xfrm flipV="1">
            <a:off x="8014996" y="2752531"/>
            <a:ext cx="0" cy="2052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35002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356132-C486-FF1A-912F-4E087A13A9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>
            <a:extLst>
              <a:ext uri="{FF2B5EF4-FFF2-40B4-BE49-F238E27FC236}">
                <a16:creationId xmlns:a16="http://schemas.microsoft.com/office/drawing/2014/main" id="{97A0C756-9431-DFEE-797D-0AFAB1F99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hu-HU" sz="2400" b="1" dirty="0">
                <a:latin typeface="Times" panose="02020603060405020304" pitchFamily="18" charset="0"/>
                <a:cs typeface="Arial" panose="020B0604020202020204" pitchFamily="34" charset="0"/>
              </a:rPr>
              <a:t>Felelősségi kérdések a társasági jogban</a:t>
            </a:r>
            <a:endParaRPr lang="hu-HU" sz="2400" dirty="0"/>
          </a:p>
        </p:txBody>
      </p:sp>
      <p:sp>
        <p:nvSpPr>
          <p:cNvPr id="7" name="Tartalom helye 6">
            <a:extLst>
              <a:ext uri="{FF2B5EF4-FFF2-40B4-BE49-F238E27FC236}">
                <a16:creationId xmlns:a16="http://schemas.microsoft.com/office/drawing/2014/main" id="{A5826894-B72A-347A-1E67-5D8897471C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hu-HU" sz="2600" dirty="0" err="1"/>
              <a:t>Ctv</a:t>
            </a:r>
            <a:r>
              <a:rPr lang="hu-HU" sz="2600" dirty="0"/>
              <a:t>. 118/C. §  (3)  </a:t>
            </a:r>
          </a:p>
          <a:p>
            <a:pPr marL="0" indent="0" algn="just">
              <a:buNone/>
            </a:pPr>
            <a:r>
              <a:rPr lang="hu-HU" sz="2600" dirty="0"/>
              <a:t>A 118/A. § és a 118/B. § szerinti pernek a cégnek azon a tagjával, volt tagjával, valamint azon vezető tisztségviselőjével, volt vezető tisztségviselőjével szemben van helye, akivel szemben </a:t>
            </a:r>
            <a:r>
              <a:rPr lang="hu-HU" sz="2600" dirty="0">
                <a:solidFill>
                  <a:srgbClr val="FF0000"/>
                </a:solidFill>
              </a:rPr>
              <a:t>a cégbíróság a kényszertörlési eljárásban a 117/F. § (2) bekezdése szerinti jogkövetkezményt nem alkalmazta.</a:t>
            </a:r>
          </a:p>
          <a:p>
            <a:pPr marL="0" indent="0" algn="just">
              <a:buNone/>
            </a:pPr>
            <a:endParaRPr lang="hu-HU" sz="2600" dirty="0"/>
          </a:p>
        </p:txBody>
      </p:sp>
    </p:spTree>
    <p:extLst>
      <p:ext uri="{BB962C8B-B14F-4D97-AF65-F5344CB8AC3E}">
        <p14:creationId xmlns:p14="http://schemas.microsoft.com/office/powerpoint/2010/main" val="3934401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86F804-5C2E-09D3-BFFF-496C6D808A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>
            <a:extLst>
              <a:ext uri="{FF2B5EF4-FFF2-40B4-BE49-F238E27FC236}">
                <a16:creationId xmlns:a16="http://schemas.microsoft.com/office/drawing/2014/main" id="{C1A11B57-9367-EE03-B6F9-3C93143BB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hu-HU" sz="2400" b="1" dirty="0">
                <a:latin typeface="Times" panose="02020603060405020304" pitchFamily="18" charset="0"/>
                <a:cs typeface="Arial" panose="020B0604020202020204" pitchFamily="34" charset="0"/>
              </a:rPr>
              <a:t>Felelősségi kérdések a társasági jogban</a:t>
            </a:r>
            <a:endParaRPr lang="hu-HU" sz="2400" dirty="0"/>
          </a:p>
        </p:txBody>
      </p:sp>
      <p:sp>
        <p:nvSpPr>
          <p:cNvPr id="7" name="Tartalom helye 6">
            <a:extLst>
              <a:ext uri="{FF2B5EF4-FFF2-40B4-BE49-F238E27FC236}">
                <a16:creationId xmlns:a16="http://schemas.microsoft.com/office/drawing/2014/main" id="{94053076-9412-F04A-134B-2A4843C8C8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hu-HU" sz="3000" dirty="0">
                <a:latin typeface="Times" panose="02020603060405020304" pitchFamily="18" charset="0"/>
              </a:rPr>
              <a:t>Ctv.117/F.§</a:t>
            </a:r>
          </a:p>
          <a:p>
            <a:pPr marL="0" indent="0" algn="just">
              <a:buNone/>
            </a:pPr>
            <a:r>
              <a:rPr lang="hu-HU" sz="3000" dirty="0">
                <a:latin typeface="Times" panose="02020603060405020304" pitchFamily="18" charset="0"/>
              </a:rPr>
              <a:t>Az eltiltással érintett személy ​nem tudja kétséget kizáróan igazolni azt, hogy </a:t>
            </a:r>
          </a:p>
          <a:p>
            <a:pPr marL="0" indent="0" algn="just">
              <a:buNone/>
            </a:pPr>
            <a:r>
              <a:rPr lang="hu-HU" sz="3000" dirty="0">
                <a:latin typeface="Times" panose="02020603060405020304" pitchFamily="18" charset="0"/>
              </a:rPr>
              <a:t>	az elvárható minden intézkedést megtett a cég törvénysértő 	működésének megszüntetése, a cég által megvalósított 	mulasztás megszüntetése érdekében </a:t>
            </a:r>
          </a:p>
          <a:p>
            <a:pPr marL="0" indent="0" algn="just">
              <a:buNone/>
            </a:pPr>
            <a:r>
              <a:rPr lang="hu-HU" sz="3000" dirty="0">
                <a:latin typeface="Times" panose="02020603060405020304" pitchFamily="18" charset="0"/>
              </a:rPr>
              <a:t>A CB rendelkezik az érintett személy eltiltásáról.</a:t>
            </a:r>
          </a:p>
          <a:p>
            <a:pPr marL="0" indent="0" algn="just">
              <a:buNone/>
            </a:pPr>
            <a:r>
              <a:rPr lang="hu-HU" sz="3000" dirty="0">
                <a:solidFill>
                  <a:srgbClr val="FF0000"/>
                </a:solidFill>
                <a:latin typeface="Times" panose="02020603060405020304" pitchFamily="18" charset="0"/>
              </a:rPr>
              <a:t>Az eltiltott személy korlátlanul felel a kényszertörlési eljárásban bejelentett, ki nem elégített hitelezői követelésekért. </a:t>
            </a:r>
            <a:endParaRPr lang="hu-HU" sz="3000" dirty="0">
              <a:solidFill>
                <a:srgbClr val="FF0000"/>
              </a:solidFill>
              <a:highlight>
                <a:srgbClr val="FF33CC"/>
              </a:highlight>
              <a:latin typeface="Times" panose="0202060306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98124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454802-18B3-C135-0FA6-4A35632F1B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>
            <a:extLst>
              <a:ext uri="{FF2B5EF4-FFF2-40B4-BE49-F238E27FC236}">
                <a16:creationId xmlns:a16="http://schemas.microsoft.com/office/drawing/2014/main" id="{83CBF5E5-7236-2745-E5CA-9843CEDB3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hu-HU" sz="2400" b="1" dirty="0">
                <a:latin typeface="Times" panose="02020603060405020304" pitchFamily="18" charset="0"/>
                <a:cs typeface="Arial" panose="020B0604020202020204" pitchFamily="34" charset="0"/>
              </a:rPr>
              <a:t>Felelősségi kérdések a társasági jogban</a:t>
            </a:r>
            <a:endParaRPr lang="hu-HU" sz="2400" dirty="0"/>
          </a:p>
        </p:txBody>
      </p:sp>
      <p:sp>
        <p:nvSpPr>
          <p:cNvPr id="7" name="Tartalom helye 6">
            <a:extLst>
              <a:ext uri="{FF2B5EF4-FFF2-40B4-BE49-F238E27FC236}">
                <a16:creationId xmlns:a16="http://schemas.microsoft.com/office/drawing/2014/main" id="{6A0092DF-4B45-171F-A8D2-0C635D7309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1">
            <a:normAutofit/>
          </a:bodyPr>
          <a:lstStyle/>
          <a:p>
            <a:pPr marL="0" indent="0" algn="just">
              <a:buNone/>
            </a:pPr>
            <a:r>
              <a:rPr lang="hu-HU" sz="2500" dirty="0">
                <a:solidFill>
                  <a:srgbClr val="FF0000"/>
                </a:solidFill>
                <a:latin typeface="Times" panose="02020603060405020304" pitchFamily="18" charset="0"/>
              </a:rPr>
              <a:t>FELMENTVÉNY</a:t>
            </a:r>
          </a:p>
          <a:p>
            <a:pPr marL="0" indent="0" algn="just">
              <a:buNone/>
            </a:pPr>
            <a:r>
              <a:rPr lang="hu-HU" sz="2500" dirty="0">
                <a:latin typeface="Times" panose="02020603060405020304" pitchFamily="18" charset="0"/>
              </a:rPr>
              <a:t>1. A társaság működése alatt</a:t>
            </a:r>
          </a:p>
          <a:p>
            <a:pPr marL="0" indent="0" algn="just">
              <a:buNone/>
            </a:pPr>
            <a:r>
              <a:rPr lang="hu-HU" sz="2500" dirty="0">
                <a:latin typeface="Times" panose="02020603060405020304" pitchFamily="18" charset="0"/>
              </a:rPr>
              <a:t>2. L.SZ. kompetenciája</a:t>
            </a:r>
          </a:p>
          <a:p>
            <a:pPr marL="0" indent="0" algn="just">
              <a:buNone/>
            </a:pPr>
            <a:r>
              <a:rPr lang="hu-HU" sz="2500" dirty="0">
                <a:latin typeface="Times" panose="02020603060405020304" pitchFamily="18" charset="0"/>
              </a:rPr>
              <a:t>3. A </a:t>
            </a:r>
            <a:r>
              <a:rPr lang="hu-HU" sz="2500" dirty="0" err="1">
                <a:latin typeface="Times" panose="02020603060405020304" pitchFamily="18" charset="0"/>
              </a:rPr>
              <a:t>vtv</a:t>
            </a:r>
            <a:r>
              <a:rPr lang="hu-HU" sz="2500" dirty="0">
                <a:latin typeface="Times" panose="02020603060405020304" pitchFamily="18" charset="0"/>
              </a:rPr>
              <a:t>. kérésére</a:t>
            </a:r>
          </a:p>
          <a:p>
            <a:pPr marL="0" indent="0" algn="just">
              <a:buNone/>
            </a:pPr>
            <a:r>
              <a:rPr lang="hu-HU" sz="2500" dirty="0">
                <a:latin typeface="Times" panose="02020603060405020304" pitchFamily="18" charset="0"/>
              </a:rPr>
              <a:t>4. A társasági szerződésben kell erről rendelkezni?</a:t>
            </a:r>
          </a:p>
          <a:p>
            <a:pPr marL="0" indent="0" algn="just">
              <a:buNone/>
            </a:pPr>
            <a:r>
              <a:rPr lang="hu-HU" sz="2500" dirty="0">
                <a:latin typeface="Times" panose="02020603060405020304" pitchFamily="18" charset="0"/>
              </a:rPr>
              <a:t>5. Napirendi pontok között szerepeljen (</a:t>
            </a:r>
            <a:r>
              <a:rPr lang="hu-HU" sz="2500" dirty="0" err="1">
                <a:highlight>
                  <a:srgbClr val="FFFF00"/>
                </a:highlight>
                <a:latin typeface="Times" panose="02020603060405020304" pitchFamily="18" charset="0"/>
              </a:rPr>
              <a:t>beszámoló+felmentvény</a:t>
            </a:r>
            <a:r>
              <a:rPr lang="hu-HU" sz="2500" dirty="0">
                <a:latin typeface="Times" panose="02020603060405020304" pitchFamily="18" charset="0"/>
              </a:rPr>
              <a:t>)</a:t>
            </a:r>
          </a:p>
          <a:p>
            <a:pPr marL="0" indent="0" algn="just">
              <a:buNone/>
            </a:pPr>
            <a:r>
              <a:rPr lang="hu-HU" sz="2500" dirty="0">
                <a:latin typeface="Times" panose="02020603060405020304" pitchFamily="18" charset="0"/>
              </a:rPr>
              <a:t>6. Beszámoló elfogadásával egyidejűleg, az előző gazdasági évre</a:t>
            </a:r>
          </a:p>
          <a:p>
            <a:pPr marL="0" indent="0" algn="just">
              <a:buNone/>
            </a:pPr>
            <a:endParaRPr lang="hu-HU" sz="2500" dirty="0">
              <a:latin typeface="Times" panose="02020603060405020304" pitchFamily="18" charset="0"/>
            </a:endParaRPr>
          </a:p>
          <a:p>
            <a:pPr marL="0" indent="0" algn="just">
              <a:buNone/>
            </a:pPr>
            <a:endParaRPr lang="hu-HU" sz="2500" dirty="0">
              <a:latin typeface="Times" panose="0202060306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21389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B9D76-CBD4-C238-99EE-E6706E5BA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>
            <a:extLst>
              <a:ext uri="{FF2B5EF4-FFF2-40B4-BE49-F238E27FC236}">
                <a16:creationId xmlns:a16="http://schemas.microsoft.com/office/drawing/2014/main" id="{A298F45A-65B6-A105-220A-20DF3C20A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hu-HU" sz="2400" b="1" dirty="0">
                <a:latin typeface="Times" panose="02020603060405020304" pitchFamily="18" charset="0"/>
                <a:cs typeface="Arial" panose="020B0604020202020204" pitchFamily="34" charset="0"/>
              </a:rPr>
              <a:t>Felelősségi kérdések a társasági jogban</a:t>
            </a:r>
            <a:endParaRPr lang="hu-HU" sz="2400" dirty="0"/>
          </a:p>
        </p:txBody>
      </p:sp>
      <p:sp>
        <p:nvSpPr>
          <p:cNvPr id="7" name="Tartalom helye 6">
            <a:extLst>
              <a:ext uri="{FF2B5EF4-FFF2-40B4-BE49-F238E27FC236}">
                <a16:creationId xmlns:a16="http://schemas.microsoft.com/office/drawing/2014/main" id="{260DC7C2-72E4-23E9-8892-0A7EC65835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1">
            <a:normAutofit/>
          </a:bodyPr>
          <a:lstStyle/>
          <a:p>
            <a:pPr marL="0" indent="0" algn="just">
              <a:buNone/>
            </a:pPr>
            <a:r>
              <a:rPr lang="hu-HU" sz="2500" dirty="0">
                <a:solidFill>
                  <a:srgbClr val="FF0000"/>
                </a:solidFill>
                <a:latin typeface="Times" panose="02020603060405020304" pitchFamily="18" charset="0"/>
              </a:rPr>
              <a:t>FELMENTVÉNY</a:t>
            </a:r>
            <a:endParaRPr lang="hu-HU" sz="2500" dirty="0">
              <a:latin typeface="Times" panose="02020603060405020304" pitchFamily="18" charset="0"/>
            </a:endParaRPr>
          </a:p>
          <a:p>
            <a:pPr marL="0" indent="0" algn="just">
              <a:buNone/>
            </a:pPr>
            <a:r>
              <a:rPr lang="hu-HU" sz="2500" dirty="0">
                <a:latin typeface="Times" panose="02020603060405020304" pitchFamily="18" charset="0"/>
              </a:rPr>
              <a:t>Ha a vezető tisztségviselői jogviszony két egymást követő, beszámolóval foglalkozó ülés között megszűnik, a vezető tisztségviselő </a:t>
            </a:r>
            <a:r>
              <a:rPr lang="hu-HU" sz="2500" dirty="0">
                <a:highlight>
                  <a:srgbClr val="FFFF00"/>
                </a:highlight>
                <a:latin typeface="Times" panose="02020603060405020304" pitchFamily="18" charset="0"/>
              </a:rPr>
              <a:t>kérheti</a:t>
            </a:r>
            <a:r>
              <a:rPr lang="hu-HU" sz="2500" dirty="0">
                <a:latin typeface="Times" panose="02020603060405020304" pitchFamily="18" charset="0"/>
              </a:rPr>
              <a:t>, hogy a legfőbb szerv következő ülésén döntsön a felmentvény kiadásáról.</a:t>
            </a:r>
          </a:p>
          <a:p>
            <a:pPr marL="0" indent="0" algn="just">
              <a:buNone/>
            </a:pPr>
            <a:endParaRPr lang="hu-HU" sz="2500" dirty="0">
              <a:latin typeface="Times" panose="02020603060405020304" pitchFamily="18" charset="0"/>
            </a:endParaRPr>
          </a:p>
          <a:p>
            <a:pPr marL="0" indent="0" algn="just">
              <a:buNone/>
            </a:pPr>
            <a:endParaRPr lang="hu-HU" sz="2500" dirty="0">
              <a:latin typeface="Times" panose="02020603060405020304" pitchFamily="18" charset="0"/>
            </a:endParaRPr>
          </a:p>
          <a:p>
            <a:pPr marL="0" indent="0" algn="just">
              <a:buNone/>
            </a:pPr>
            <a:endParaRPr lang="hu-HU" sz="2500" dirty="0">
              <a:latin typeface="Times" panose="0202060306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10050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B367E-1C54-6CAC-6F0A-B6D88A335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>
            <a:extLst>
              <a:ext uri="{FF2B5EF4-FFF2-40B4-BE49-F238E27FC236}">
                <a16:creationId xmlns:a16="http://schemas.microsoft.com/office/drawing/2014/main" id="{19B8792A-092B-8960-DBDB-088FCC03E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hu-HU" sz="2400" b="1" dirty="0">
                <a:latin typeface="Times" panose="02020603060405020304" pitchFamily="18" charset="0"/>
                <a:cs typeface="Arial" panose="020B0604020202020204" pitchFamily="34" charset="0"/>
              </a:rPr>
              <a:t>Felelősségi kérdések a társasági jogban</a:t>
            </a:r>
            <a:endParaRPr lang="hu-HU" sz="2400" dirty="0"/>
          </a:p>
        </p:txBody>
      </p:sp>
      <p:sp>
        <p:nvSpPr>
          <p:cNvPr id="7" name="Tartalom helye 6">
            <a:extLst>
              <a:ext uri="{FF2B5EF4-FFF2-40B4-BE49-F238E27FC236}">
                <a16:creationId xmlns:a16="http://schemas.microsoft.com/office/drawing/2014/main" id="{6D85FC58-FEFE-4511-F032-E69E56DAA1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hu-HU" sz="2000" dirty="0" err="1">
                <a:highlight>
                  <a:srgbClr val="00FF00"/>
                </a:highlight>
                <a:latin typeface="Times" panose="02020603060405020304" pitchFamily="18" charset="0"/>
              </a:rPr>
              <a:t>Vtv</a:t>
            </a:r>
            <a:r>
              <a:rPr lang="hu-HU" sz="2000" dirty="0">
                <a:highlight>
                  <a:srgbClr val="00FF00"/>
                </a:highlight>
                <a:latin typeface="Times" panose="02020603060405020304" pitchFamily="18" charset="0"/>
              </a:rPr>
              <a:t>. mandátumának megszűnése: </a:t>
            </a:r>
          </a:p>
          <a:p>
            <a:pPr marL="0" indent="0">
              <a:buNone/>
            </a:pPr>
            <a:r>
              <a:rPr lang="hu-HU" sz="2000" dirty="0">
                <a:highlight>
                  <a:srgbClr val="00FFFF"/>
                </a:highlight>
                <a:latin typeface="Times" panose="02020603060405020304" pitchFamily="18" charset="0"/>
              </a:rPr>
              <a:t>Határozott idő letelik  </a:t>
            </a:r>
          </a:p>
          <a:p>
            <a:pPr marL="0" indent="0">
              <a:buNone/>
            </a:pPr>
            <a:r>
              <a:rPr lang="hu-HU" sz="2000" dirty="0">
                <a:highlight>
                  <a:srgbClr val="00FFFF"/>
                </a:highlight>
                <a:latin typeface="Times" panose="02020603060405020304" pitchFamily="18" charset="0"/>
              </a:rPr>
              <a:t>Lemond</a:t>
            </a:r>
          </a:p>
          <a:p>
            <a:endParaRPr lang="hu-HU" sz="2000" dirty="0">
              <a:latin typeface="Times" panose="02020603060405020304" pitchFamily="18" charset="0"/>
            </a:endParaRPr>
          </a:p>
          <a:p>
            <a:pPr marL="0" indent="0">
              <a:buNone/>
            </a:pPr>
            <a:r>
              <a:rPr lang="hu-HU" sz="2000" dirty="0">
                <a:latin typeface="Times" panose="02020603060405020304" pitchFamily="18" charset="0"/>
              </a:rPr>
              <a:t>							</a:t>
            </a:r>
            <a:r>
              <a:rPr lang="hu-HU" sz="2000" dirty="0">
                <a:highlight>
                  <a:srgbClr val="FFFF00"/>
                </a:highlight>
                <a:latin typeface="Times" panose="02020603060405020304" pitchFamily="18" charset="0"/>
              </a:rPr>
              <a:t>Kizáró ok következik be</a:t>
            </a:r>
          </a:p>
          <a:p>
            <a:pPr marL="0" indent="0">
              <a:buNone/>
            </a:pPr>
            <a:r>
              <a:rPr lang="hu-HU" sz="2000" dirty="0">
                <a:latin typeface="Times" panose="02020603060405020304" pitchFamily="18" charset="0"/>
              </a:rPr>
              <a:t>							</a:t>
            </a:r>
            <a:r>
              <a:rPr lang="hu-HU" sz="2000" dirty="0">
                <a:highlight>
                  <a:srgbClr val="FFFF00"/>
                </a:highlight>
                <a:latin typeface="Times" panose="02020603060405020304" pitchFamily="18" charset="0"/>
              </a:rPr>
              <a:t>Cselekvőképességét elveszíti</a:t>
            </a:r>
          </a:p>
          <a:p>
            <a:pPr marL="0" indent="0">
              <a:buNone/>
            </a:pPr>
            <a:r>
              <a:rPr lang="hu-HU" sz="2000" dirty="0">
                <a:latin typeface="Times" panose="02020603060405020304" pitchFamily="18" charset="0"/>
              </a:rPr>
              <a:t>							</a:t>
            </a:r>
            <a:r>
              <a:rPr lang="hu-HU" sz="2000" dirty="0">
                <a:highlight>
                  <a:srgbClr val="FFFF00"/>
                </a:highlight>
                <a:latin typeface="Times" panose="02020603060405020304" pitchFamily="18" charset="0"/>
              </a:rPr>
              <a:t>Visszahívják</a:t>
            </a:r>
          </a:p>
          <a:p>
            <a:endParaRPr lang="hu-HU" sz="2000" dirty="0">
              <a:latin typeface="Times" panose="0202060306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1574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25BCF7-E8FE-69C3-0F75-1B52B05929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>
            <a:extLst>
              <a:ext uri="{FF2B5EF4-FFF2-40B4-BE49-F238E27FC236}">
                <a16:creationId xmlns:a16="http://schemas.microsoft.com/office/drawing/2014/main" id="{5C55FE1C-C87A-8BF6-FDD0-585A07098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hu-HU" sz="2400" b="1" dirty="0">
                <a:latin typeface="Times" panose="02020603060405020304" pitchFamily="18" charset="0"/>
                <a:cs typeface="Arial" panose="020B0604020202020204" pitchFamily="34" charset="0"/>
              </a:rPr>
              <a:t>Felelősségi kérdések a társasági jogban</a:t>
            </a:r>
            <a:endParaRPr lang="hu-HU" sz="2400" dirty="0"/>
          </a:p>
        </p:txBody>
      </p:sp>
      <p:sp>
        <p:nvSpPr>
          <p:cNvPr id="7" name="Tartalom helye 6">
            <a:extLst>
              <a:ext uri="{FF2B5EF4-FFF2-40B4-BE49-F238E27FC236}">
                <a16:creationId xmlns:a16="http://schemas.microsoft.com/office/drawing/2014/main" id="{8DAF45FD-131E-6ED5-3856-8A84E84D63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u-HU" sz="2000" dirty="0">
                <a:latin typeface="Times" panose="02020603060405020304" pitchFamily="18" charset="0"/>
              </a:rPr>
              <a:t>Felmentvény ellenére van ügyvezetői felelősség?</a:t>
            </a:r>
          </a:p>
          <a:p>
            <a:pPr marL="0" indent="0" algn="ctr">
              <a:buNone/>
            </a:pPr>
            <a:r>
              <a:rPr lang="hu-HU" sz="2000" dirty="0">
                <a:highlight>
                  <a:srgbClr val="FFFF00"/>
                </a:highlight>
                <a:latin typeface="Times" panose="02020603060405020304" pitchFamily="18" charset="0"/>
              </a:rPr>
              <a:t>Az alapul szolgáló tények valótlanok, hiányosak voltak.</a:t>
            </a:r>
          </a:p>
          <a:p>
            <a:pPr marL="0" indent="0">
              <a:buNone/>
            </a:pPr>
            <a:endParaRPr lang="hu-HU" sz="2000" dirty="0">
              <a:latin typeface="Times" panose="0202060306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hu-HU" sz="2000" dirty="0">
                <a:highlight>
                  <a:srgbClr val="00FF00"/>
                </a:highlight>
                <a:latin typeface="Times" panose="02020603060405020304" pitchFamily="18" charset="0"/>
              </a:rPr>
              <a:t>Felmentvény hatálytalansága</a:t>
            </a:r>
            <a:r>
              <a:rPr lang="hu-HU" sz="2000" dirty="0">
                <a:latin typeface="Times" panose="02020603060405020304" pitchFamily="18" charset="0"/>
              </a:rPr>
              <a:t>                                 </a:t>
            </a:r>
            <a:r>
              <a:rPr lang="hu-HU" sz="2000" dirty="0">
                <a:highlight>
                  <a:srgbClr val="FF00FF"/>
                </a:highlight>
                <a:latin typeface="Times" panose="02020603060405020304" pitchFamily="18" charset="0"/>
              </a:rPr>
              <a:t>Társaság határozatának bírósági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hu-HU" sz="2000" dirty="0">
                <a:highlight>
                  <a:srgbClr val="00FF00"/>
                </a:highlight>
                <a:latin typeface="Times" panose="02020603060405020304" pitchFamily="18" charset="0"/>
              </a:rPr>
              <a:t>iránti per</a:t>
            </a:r>
            <a:r>
              <a:rPr lang="hu-HU" sz="2000" dirty="0">
                <a:latin typeface="Times" panose="02020603060405020304" pitchFamily="18" charset="0"/>
              </a:rPr>
              <a:t>                                                                 </a:t>
            </a:r>
            <a:r>
              <a:rPr lang="hu-HU" sz="2000" dirty="0">
                <a:highlight>
                  <a:srgbClr val="FF00FF"/>
                </a:highlight>
                <a:latin typeface="Times" panose="02020603060405020304" pitchFamily="18" charset="0"/>
              </a:rPr>
              <a:t>megállapítása iránti per</a:t>
            </a:r>
          </a:p>
          <a:p>
            <a:pPr marL="0" indent="0" algn="ctr">
              <a:spcBef>
                <a:spcPts val="0"/>
              </a:spcBef>
              <a:buNone/>
            </a:pPr>
            <a:endParaRPr lang="hu-HU" sz="2000" dirty="0">
              <a:solidFill>
                <a:srgbClr val="FF0000"/>
              </a:solidFill>
              <a:latin typeface="Times" panose="02020603060405020304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hu-HU" sz="2000" dirty="0">
                <a:solidFill>
                  <a:srgbClr val="FF0000"/>
                </a:solidFill>
                <a:latin typeface="Times" panose="02020603060405020304" pitchFamily="18" charset="0"/>
              </a:rPr>
              <a:t>KÜLÖNBSÉGEK</a:t>
            </a:r>
          </a:p>
          <a:p>
            <a:pPr marL="0" indent="0" algn="just">
              <a:spcBef>
                <a:spcPts val="0"/>
              </a:spcBef>
              <a:buNone/>
            </a:pPr>
            <a:endParaRPr lang="hu-HU" sz="2000" dirty="0">
              <a:latin typeface="Times" panose="0202060306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hu-HU" sz="2000" dirty="0">
                <a:latin typeface="Times" panose="02020603060405020304" pitchFamily="18" charset="0"/>
              </a:rPr>
              <a:t>elévülési idő									szubjektív/objektív idő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hu-HU" sz="2000" dirty="0">
                <a:latin typeface="Times" panose="02020603060405020304" pitchFamily="18" charset="0"/>
              </a:rPr>
              <a:t>társaság										tag/részvényes, </a:t>
            </a:r>
            <a:r>
              <a:rPr lang="hu-HU" sz="2000" dirty="0" err="1">
                <a:latin typeface="Times" panose="02020603060405020304" pitchFamily="18" charset="0"/>
              </a:rPr>
              <a:t>vtv</a:t>
            </a:r>
            <a:r>
              <a:rPr lang="hu-HU" sz="2000" dirty="0">
                <a:latin typeface="Times" panose="02020603060405020304" pitchFamily="18" charset="0"/>
              </a:rPr>
              <a:t>,. </a:t>
            </a:r>
            <a:r>
              <a:rPr lang="hu-HU" sz="2000" dirty="0" err="1">
                <a:latin typeface="Times" panose="02020603060405020304" pitchFamily="18" charset="0"/>
              </a:rPr>
              <a:t>fb</a:t>
            </a:r>
            <a:r>
              <a:rPr lang="hu-HU" sz="2000" dirty="0">
                <a:latin typeface="Times" panose="02020603060405020304" pitchFamily="18" charset="0"/>
              </a:rPr>
              <a:t>,.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hu-HU" sz="2000" dirty="0">
                <a:latin typeface="Times" panose="02020603060405020304" pitchFamily="18" charset="0"/>
              </a:rPr>
              <a:t>kártérítési igény 								törvényes működés helyreállítása</a:t>
            </a:r>
          </a:p>
        </p:txBody>
      </p:sp>
    </p:spTree>
    <p:extLst>
      <p:ext uri="{BB962C8B-B14F-4D97-AF65-F5344CB8AC3E}">
        <p14:creationId xmlns:p14="http://schemas.microsoft.com/office/powerpoint/2010/main" val="8353129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hu-HU" sz="2400" b="1" dirty="0">
                <a:latin typeface="Times" panose="02020603060405020304" pitchFamily="18" charset="0"/>
                <a:cs typeface="Arial" panose="020B0604020202020204" pitchFamily="34" charset="0"/>
              </a:rPr>
              <a:t>Felelősségi kérdések a társasági jogban</a:t>
            </a:r>
            <a:endParaRPr lang="hu-H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endParaRPr lang="hu-H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hu-HU" dirty="0"/>
          </a:p>
          <a:p>
            <a:pPr marL="0" indent="0" algn="ctr">
              <a:buNone/>
            </a:pPr>
            <a:r>
              <a:rPr lang="hu-HU" sz="3200" b="1" dirty="0">
                <a:solidFill>
                  <a:srgbClr val="FF0000"/>
                </a:solidFill>
                <a:latin typeface="Times" panose="02020603060405020304" pitchFamily="18" charset="0"/>
              </a:rPr>
              <a:t>Nagyon szépen köszönöm a figyelmet!</a:t>
            </a:r>
          </a:p>
          <a:p>
            <a:pPr marL="0" indent="0" algn="ctr">
              <a:buNone/>
            </a:pPr>
            <a:r>
              <a:rPr lang="hu-HU" sz="3200" b="1" dirty="0" err="1">
                <a:solidFill>
                  <a:srgbClr val="FF0000"/>
                </a:solidFill>
                <a:latin typeface="Times" panose="02020603060405020304" pitchFamily="18" charset="0"/>
              </a:rPr>
              <a:t>To</a:t>
            </a:r>
            <a:r>
              <a:rPr lang="hu-HU" sz="3200" b="1" dirty="0">
                <a:solidFill>
                  <a:srgbClr val="FF0000"/>
                </a:solidFill>
                <a:latin typeface="Times" panose="02020603060405020304" pitchFamily="18" charset="0"/>
              </a:rPr>
              <a:t> be </a:t>
            </a:r>
            <a:r>
              <a:rPr lang="hu-HU" sz="3200" b="1" dirty="0" err="1">
                <a:solidFill>
                  <a:srgbClr val="FF0000"/>
                </a:solidFill>
                <a:latin typeface="Times" panose="02020603060405020304" pitchFamily="18" charset="0"/>
              </a:rPr>
              <a:t>continued</a:t>
            </a:r>
            <a:r>
              <a:rPr lang="hu-HU" sz="3200" b="1" dirty="0">
                <a:solidFill>
                  <a:srgbClr val="FF0000"/>
                </a:solidFill>
                <a:latin typeface="Times" panose="02020603060405020304" pitchFamily="18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285659442"/>
      </p:ext>
    </p:extLst>
  </p:cSld>
  <p:clrMapOvr>
    <a:masterClrMapping/>
  </p:clrMapOvr>
</p:sld>
</file>

<file path=ppt/theme/theme1.xml><?xml version="1.0" encoding="utf-8"?>
<a:theme xmlns:a="http://schemas.openxmlformats.org/drawingml/2006/main" name="Fazetta">
  <a:themeElements>
    <a:clrScheme name="Fazet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zet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2099</TotalTime>
  <Words>1305</Words>
  <Application>Microsoft Office PowerPoint</Application>
  <PresentationFormat>Szélesvásznú</PresentationFormat>
  <Paragraphs>143</Paragraphs>
  <Slides>23</Slides>
  <Notes>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23</vt:i4>
      </vt:variant>
    </vt:vector>
  </HeadingPairs>
  <TitlesOfParts>
    <vt:vector size="30" baseType="lpstr">
      <vt:lpstr>Arial</vt:lpstr>
      <vt:lpstr>Calibri</vt:lpstr>
      <vt:lpstr>Times</vt:lpstr>
      <vt:lpstr>Trebuchet MS</vt:lpstr>
      <vt:lpstr>Wingdings</vt:lpstr>
      <vt:lpstr>Wingdings 3</vt:lpstr>
      <vt:lpstr>Fazetta</vt:lpstr>
      <vt:lpstr>Felelősségi kérdések a társasági jogban Farkas Csaba  2026. október 30.</vt:lpstr>
      <vt:lpstr>Felelősségi kérdések a társasági jogban</vt:lpstr>
      <vt:lpstr>Felelősségi kérdések a társasági jogban</vt:lpstr>
      <vt:lpstr>Felelősségi kérdések a társasági jogban</vt:lpstr>
      <vt:lpstr>Felelősségi kérdések a társasági jogban</vt:lpstr>
      <vt:lpstr>Felelősségi kérdések a társasági jogban</vt:lpstr>
      <vt:lpstr>Felelősségi kérdések a társasági jogban</vt:lpstr>
      <vt:lpstr>Felelősségi kérdések a társasági jogban</vt:lpstr>
      <vt:lpstr>Felelősségi kérdések a társasági jogban</vt:lpstr>
      <vt:lpstr>Felelősségi kérdések a társasági jogban</vt:lpstr>
      <vt:lpstr>Felelősségi kérdések a társasági jogban</vt:lpstr>
      <vt:lpstr>Felelősségi kérdések a társasági jogban</vt:lpstr>
      <vt:lpstr>Felelősségi kérdések a társasági jogban</vt:lpstr>
      <vt:lpstr>Felelősségi kérdések a társasági jogban</vt:lpstr>
      <vt:lpstr>Felelősségi kérdések a társasági jogban</vt:lpstr>
      <vt:lpstr>Felelősségi kérdések a társasági jogban</vt:lpstr>
      <vt:lpstr>Felelősségi kérdések a társasági jogban</vt:lpstr>
      <vt:lpstr>Felelősségi kérdések a társasági jogban</vt:lpstr>
      <vt:lpstr>Felelősségi kérdések a társasági jogban</vt:lpstr>
      <vt:lpstr>Felelősségi kérdések a társasági jogban</vt:lpstr>
      <vt:lpstr>Felelősségi kérdések a társasági jogban</vt:lpstr>
      <vt:lpstr>Felelősségi kérdések a társasági jogban</vt:lpstr>
      <vt:lpstr>Felelősségi kérdések a társasági jogban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JOGI SZAKOKLEVELES GAZDASÁGI SZAKEMBER   BEVEZETÉS A TÁRSASÁGI JOGBA, ALAPELVEK</dc:title>
  <dc:creator>FK</dc:creator>
  <cp:lastModifiedBy>Csaba Dr. Farkas</cp:lastModifiedBy>
  <cp:revision>56</cp:revision>
  <dcterms:created xsi:type="dcterms:W3CDTF">2021-01-25T18:04:32Z</dcterms:created>
  <dcterms:modified xsi:type="dcterms:W3CDTF">2026-10-29T20:06:04Z</dcterms:modified>
</cp:coreProperties>
</file>